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4"/>
  </p:notesMasterIdLst>
  <p:sldIdLst>
    <p:sldId id="256" r:id="rId2"/>
    <p:sldId id="261" r:id="rId3"/>
    <p:sldId id="260" r:id="rId4"/>
    <p:sldId id="282" r:id="rId5"/>
    <p:sldId id="258" r:id="rId6"/>
    <p:sldId id="259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8" r:id="rId17"/>
    <p:sldId id="279" r:id="rId18"/>
    <p:sldId id="280" r:id="rId19"/>
    <p:sldId id="271" r:id="rId20"/>
    <p:sldId id="281" r:id="rId21"/>
    <p:sldId id="277" r:id="rId22"/>
    <p:sldId id="272" r:id="rId2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Бектемесов Аманжол" initials="БА" lastIdx="1" clrIdx="0">
    <p:extLst>
      <p:ext uri="{19B8F6BF-5375-455C-9EA6-DF929625EA0E}">
        <p15:presenceInfo xmlns:p15="http://schemas.microsoft.com/office/powerpoint/2012/main" userId="Бектемесов Аманжол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548" autoAdjust="0"/>
    <p:restoredTop sz="84504" autoAdjust="0"/>
  </p:normalViewPr>
  <p:slideViewPr>
    <p:cSldViewPr snapToGrid="0">
      <p:cViewPr varScale="1">
        <p:scale>
          <a:sx n="71" d="100"/>
          <a:sy n="71" d="100"/>
        </p:scale>
        <p:origin x="893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Relationship Id="rId30" Type="http://schemas.microsoft.com/office/2015/10/relationships/revisionInfo" Target="revisionInfo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B2188E0-4B61-42A7-AA52-ED8889DF271B}" type="datetimeFigureOut">
              <a:rPr lang="ru-RU" smtClean="0"/>
              <a:t>11.11.2025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DFC5091-0A3C-4C95-B966-9B7F2B02B64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22362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FC5091-0A3C-4C95-B966-9B7F2B02B649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0246232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FC5091-0A3C-4C95-B966-9B7F2B02B649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5408650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b="1" dirty="0" smtClean="0"/>
              <a:t>1. Контролируемый эксперимент (</a:t>
            </a:r>
            <a:r>
              <a:rPr lang="ru-RU" b="1" dirty="0" err="1" smtClean="0"/>
              <a:t>Controlled</a:t>
            </a:r>
            <a:r>
              <a:rPr lang="ru-RU" b="1" dirty="0" smtClean="0"/>
              <a:t> </a:t>
            </a:r>
            <a:r>
              <a:rPr lang="ru-RU" b="1" dirty="0" err="1" smtClean="0"/>
              <a:t>Experiment</a:t>
            </a:r>
            <a:r>
              <a:rPr lang="ru-RU" b="1" dirty="0" smtClean="0"/>
              <a:t>)</a:t>
            </a:r>
          </a:p>
          <a:p>
            <a:r>
              <a:rPr lang="ru-RU" dirty="0" smtClean="0"/>
              <a:t>📌 </a:t>
            </a:r>
            <a:r>
              <a:rPr lang="ru-RU" b="1" dirty="0" smtClean="0"/>
              <a:t>Суть метода</a:t>
            </a:r>
            <a:r>
              <a:rPr lang="ru-RU" dirty="0" smtClean="0"/>
              <a:t>: исследователь сознательно изменяет одну или несколько переменных и анализирует влияние этих изменений.</a:t>
            </a:r>
            <a:br>
              <a:rPr lang="ru-RU" dirty="0" smtClean="0"/>
            </a:br>
            <a:r>
              <a:rPr lang="ru-RU" dirty="0" smtClean="0"/>
              <a:t>🔹 </a:t>
            </a:r>
            <a:r>
              <a:rPr lang="ru-RU" b="1" dirty="0" smtClean="0"/>
              <a:t>Пример</a:t>
            </a:r>
            <a:r>
              <a:rPr lang="ru-RU" dirty="0" smtClean="0"/>
              <a:t> (Робототехника): тестирование алгоритма машинного зрения на роботе, который должен распознавать объекты при разном освещении. Контролируемая переменная — уровень освещения, а зависимая — точность распознавания.</a:t>
            </a:r>
          </a:p>
          <a:p>
            <a:r>
              <a:rPr lang="ru-RU" b="1" dirty="0" smtClean="0"/>
              <a:t>2. Кейс-</a:t>
            </a:r>
            <a:r>
              <a:rPr lang="ru-RU" b="1" dirty="0" err="1" smtClean="0"/>
              <a:t>стади</a:t>
            </a:r>
            <a:r>
              <a:rPr lang="ru-RU" b="1" dirty="0" smtClean="0"/>
              <a:t> (</a:t>
            </a:r>
            <a:r>
              <a:rPr lang="ru-RU" b="1" dirty="0" err="1" smtClean="0"/>
              <a:t>Case</a:t>
            </a:r>
            <a:r>
              <a:rPr lang="ru-RU" b="1" dirty="0" smtClean="0"/>
              <a:t> </a:t>
            </a:r>
            <a:r>
              <a:rPr lang="ru-RU" b="1" dirty="0" err="1" smtClean="0"/>
              <a:t>Study</a:t>
            </a:r>
            <a:r>
              <a:rPr lang="ru-RU" b="1" dirty="0" smtClean="0"/>
              <a:t>)</a:t>
            </a:r>
          </a:p>
          <a:p>
            <a:r>
              <a:rPr lang="ru-RU" dirty="0" smtClean="0"/>
              <a:t>📌 </a:t>
            </a:r>
            <a:r>
              <a:rPr lang="ru-RU" b="1" dirty="0" smtClean="0"/>
              <a:t>Суть метода</a:t>
            </a:r>
            <a:r>
              <a:rPr lang="ru-RU" dirty="0" smtClean="0"/>
              <a:t>: детальное исследование одного или нескольких конкретных случаев.</a:t>
            </a:r>
            <a:br>
              <a:rPr lang="ru-RU" dirty="0" smtClean="0"/>
            </a:br>
            <a:r>
              <a:rPr lang="ru-RU" dirty="0" smtClean="0"/>
              <a:t>🔹 </a:t>
            </a:r>
            <a:r>
              <a:rPr lang="ru-RU" b="1" dirty="0" smtClean="0"/>
              <a:t>Пример</a:t>
            </a:r>
            <a:r>
              <a:rPr lang="ru-RU" dirty="0" smtClean="0"/>
              <a:t> (Космическая инженерия): анализ успешного полета </a:t>
            </a:r>
            <a:r>
              <a:rPr lang="ru-RU" dirty="0" err="1" smtClean="0"/>
              <a:t>марсохода</a:t>
            </a:r>
            <a:r>
              <a:rPr lang="ru-RU" dirty="0" smtClean="0"/>
              <a:t> </a:t>
            </a:r>
            <a:r>
              <a:rPr lang="ru-RU" dirty="0" err="1" smtClean="0"/>
              <a:t>Perseverance</a:t>
            </a:r>
            <a:r>
              <a:rPr lang="ru-RU" dirty="0" smtClean="0"/>
              <a:t> для оптимизации автономных систем будущих миссий.</a:t>
            </a:r>
          </a:p>
          <a:p>
            <a:r>
              <a:rPr lang="ru-RU" b="1" dirty="0" smtClean="0"/>
              <a:t>3. Опросы (</a:t>
            </a:r>
            <a:r>
              <a:rPr lang="ru-RU" b="1" dirty="0" err="1" smtClean="0"/>
              <a:t>Surveys</a:t>
            </a:r>
            <a:r>
              <a:rPr lang="ru-RU" b="1" dirty="0" smtClean="0"/>
              <a:t>)</a:t>
            </a:r>
          </a:p>
          <a:p>
            <a:r>
              <a:rPr lang="ru-RU" dirty="0" smtClean="0"/>
              <a:t>📌 </a:t>
            </a:r>
            <a:r>
              <a:rPr lang="ru-RU" b="1" dirty="0" smtClean="0"/>
              <a:t>Суть метода</a:t>
            </a:r>
            <a:r>
              <a:rPr lang="ru-RU" dirty="0" smtClean="0"/>
              <a:t>: сбор данных у специалистов или пользователей.</a:t>
            </a:r>
            <a:br>
              <a:rPr lang="ru-RU" dirty="0" smtClean="0"/>
            </a:br>
            <a:r>
              <a:rPr lang="ru-RU" dirty="0" smtClean="0"/>
              <a:t>🔹 </a:t>
            </a:r>
            <a:r>
              <a:rPr lang="ru-RU" b="1" dirty="0" smtClean="0"/>
              <a:t>Пример</a:t>
            </a:r>
            <a:r>
              <a:rPr lang="ru-RU" dirty="0" smtClean="0"/>
              <a:t> (Вычислительные науки): анкетирование разработчиков об удобстве разных языков программирования для параллельных вычислений.</a:t>
            </a:r>
          </a:p>
          <a:p>
            <a:r>
              <a:rPr lang="ru-RU" b="1" dirty="0" smtClean="0"/>
              <a:t>4. Архивный анализ (</a:t>
            </a:r>
            <a:r>
              <a:rPr lang="ru-RU" b="1" dirty="0" err="1" smtClean="0"/>
              <a:t>Archival</a:t>
            </a:r>
            <a:r>
              <a:rPr lang="ru-RU" b="1" dirty="0" smtClean="0"/>
              <a:t> </a:t>
            </a:r>
            <a:r>
              <a:rPr lang="ru-RU" b="1" dirty="0" err="1" smtClean="0"/>
              <a:t>Analysis</a:t>
            </a:r>
            <a:r>
              <a:rPr lang="ru-RU" b="1" dirty="0" smtClean="0"/>
              <a:t>)</a:t>
            </a:r>
          </a:p>
          <a:p>
            <a:r>
              <a:rPr lang="ru-RU" dirty="0" smtClean="0"/>
              <a:t>📌 </a:t>
            </a:r>
            <a:r>
              <a:rPr lang="ru-RU" b="1" dirty="0" smtClean="0"/>
              <a:t>Суть метода</a:t>
            </a:r>
            <a:r>
              <a:rPr lang="ru-RU" dirty="0" smtClean="0"/>
              <a:t>: исследование существующих данных, записей, публикаций.</a:t>
            </a:r>
            <a:br>
              <a:rPr lang="ru-RU" dirty="0" smtClean="0"/>
            </a:br>
            <a:r>
              <a:rPr lang="ru-RU" dirty="0" smtClean="0"/>
              <a:t>🔹 </a:t>
            </a:r>
            <a:r>
              <a:rPr lang="ru-RU" b="1" dirty="0" smtClean="0"/>
              <a:t>Пример</a:t>
            </a:r>
            <a:r>
              <a:rPr lang="ru-RU" dirty="0" smtClean="0"/>
              <a:t> (Прикладная математика): анализ научных статей по численным методам для нахождения оптимального алгоритма решения нелинейных уравнений.</a:t>
            </a:r>
          </a:p>
          <a:p>
            <a:r>
              <a:rPr lang="ru-RU" b="1" dirty="0" smtClean="0"/>
              <a:t>5. </a:t>
            </a:r>
            <a:r>
              <a:rPr lang="ru-RU" b="1" dirty="0" err="1" smtClean="0"/>
              <a:t>Акционное</a:t>
            </a:r>
            <a:r>
              <a:rPr lang="ru-RU" b="1" dirty="0" smtClean="0"/>
              <a:t> исследование (</a:t>
            </a:r>
            <a:r>
              <a:rPr lang="ru-RU" b="1" dirty="0" err="1" smtClean="0"/>
              <a:t>Action</a:t>
            </a:r>
            <a:r>
              <a:rPr lang="ru-RU" b="1" dirty="0" smtClean="0"/>
              <a:t> </a:t>
            </a:r>
            <a:r>
              <a:rPr lang="ru-RU" b="1" dirty="0" err="1" smtClean="0"/>
              <a:t>Research</a:t>
            </a:r>
            <a:r>
              <a:rPr lang="ru-RU" b="1" dirty="0" smtClean="0"/>
              <a:t>)</a:t>
            </a:r>
          </a:p>
          <a:p>
            <a:r>
              <a:rPr lang="ru-RU" dirty="0" smtClean="0"/>
              <a:t>📌 </a:t>
            </a:r>
            <a:r>
              <a:rPr lang="ru-RU" b="1" dirty="0" smtClean="0"/>
              <a:t>Суть метода</a:t>
            </a:r>
            <a:r>
              <a:rPr lang="ru-RU" dirty="0" smtClean="0"/>
              <a:t>: исследователь активно участвует в процессе и изменяет его в реальном времени.</a:t>
            </a:r>
            <a:br>
              <a:rPr lang="ru-RU" dirty="0" smtClean="0"/>
            </a:br>
            <a:r>
              <a:rPr lang="ru-RU" dirty="0" smtClean="0"/>
              <a:t>🔹 </a:t>
            </a:r>
            <a:r>
              <a:rPr lang="ru-RU" b="1" dirty="0" smtClean="0"/>
              <a:t>Пример</a:t>
            </a:r>
            <a:r>
              <a:rPr lang="ru-RU" dirty="0" smtClean="0"/>
              <a:t> (Механика): инженер разрабатывает и тестирует систему управления беспилотным летательным аппаратом, постоянно внося коррективы на основе наблюдений.</a:t>
            </a:r>
          </a:p>
          <a:p>
            <a:r>
              <a:rPr lang="ru-RU" b="1" dirty="0" smtClean="0"/>
              <a:t>6. Этнографические исследования (</a:t>
            </a:r>
            <a:r>
              <a:rPr lang="ru-RU" b="1" dirty="0" err="1" smtClean="0"/>
              <a:t>Ethnographies</a:t>
            </a:r>
            <a:r>
              <a:rPr lang="ru-RU" b="1" dirty="0" smtClean="0"/>
              <a:t>)</a:t>
            </a:r>
          </a:p>
          <a:p>
            <a:r>
              <a:rPr lang="ru-RU" dirty="0" smtClean="0"/>
              <a:t>📌 </a:t>
            </a:r>
            <a:r>
              <a:rPr lang="ru-RU" b="1" dirty="0" smtClean="0"/>
              <a:t>Суть метода</a:t>
            </a:r>
            <a:r>
              <a:rPr lang="ru-RU" dirty="0" smtClean="0"/>
              <a:t>: изучение поведения людей в естественных условиях.</a:t>
            </a:r>
            <a:br>
              <a:rPr lang="ru-RU" dirty="0" smtClean="0"/>
            </a:br>
            <a:r>
              <a:rPr lang="ru-RU" dirty="0" smtClean="0"/>
              <a:t>🔹 </a:t>
            </a:r>
            <a:r>
              <a:rPr lang="ru-RU" b="1" dirty="0" smtClean="0"/>
              <a:t>Пример</a:t>
            </a:r>
            <a:r>
              <a:rPr lang="ru-RU" dirty="0" smtClean="0"/>
              <a:t> (Мобильные технологии): исследование взаимодействия пользователей с AR-приложениями для определения удобства интерфейса.</a:t>
            </a:r>
          </a:p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FC5091-0A3C-4C95-B966-9B7F2B02B649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6050295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FC5091-0A3C-4C95-B966-9B7F2B02B649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28303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This cycle is the scientific method, which is used to develop knowledge through observation, theorizing, experimentation, and hypothesis testing. Let's look at its steps with an example from engineering.</a:t>
            </a:r>
            <a:endParaRPr lang="kk-KZ" dirty="0" smtClean="0"/>
          </a:p>
          <a:p>
            <a:endParaRPr lang="kk-KZ" dirty="0" smtClean="0"/>
          </a:p>
          <a:p>
            <a:r>
              <a:rPr lang="ru-RU" b="1" dirty="0" smtClean="0"/>
              <a:t>1. </a:t>
            </a:r>
            <a:r>
              <a:rPr lang="ru-RU" b="1" dirty="0" err="1" smtClean="0"/>
              <a:t>Prior</a:t>
            </a:r>
            <a:r>
              <a:rPr lang="ru-RU" b="1" dirty="0" smtClean="0"/>
              <a:t> </a:t>
            </a:r>
            <a:r>
              <a:rPr lang="ru-RU" b="1" dirty="0" err="1" smtClean="0"/>
              <a:t>Knowledge</a:t>
            </a:r>
            <a:r>
              <a:rPr lang="ru-RU" b="1" dirty="0" smtClean="0"/>
              <a:t> (</a:t>
            </a:r>
            <a:r>
              <a:rPr lang="ru-RU" b="1" dirty="0" err="1" smtClean="0"/>
              <a:t>Initial</a:t>
            </a:r>
            <a:r>
              <a:rPr lang="ru-RU" b="1" dirty="0" smtClean="0"/>
              <a:t> </a:t>
            </a:r>
            <a:r>
              <a:rPr lang="ru-RU" b="1" dirty="0" err="1" smtClean="0"/>
              <a:t>Hypothesis</a:t>
            </a:r>
            <a:r>
              <a:rPr lang="ru-RU" b="1" dirty="0" smtClean="0"/>
              <a:t>) – Предшествующие знания (начальная гипотеза)</a:t>
            </a:r>
          </a:p>
          <a:p>
            <a:r>
              <a:rPr lang="ru-RU" dirty="0" smtClean="0"/>
              <a:t>Исследователь опирается на существующие знания, теории и данные, чтобы сформулировать гипотезу.</a:t>
            </a:r>
          </a:p>
          <a:p>
            <a:r>
              <a:rPr lang="ru-RU" dirty="0" smtClean="0"/>
              <a:t>🔹 </a:t>
            </a:r>
            <a:r>
              <a:rPr lang="ru-RU" b="1" dirty="0" smtClean="0"/>
              <a:t>Пример (Робототехника):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Допустим, мы разрабатываем алгоритм навигации для автономного </a:t>
            </a:r>
            <a:r>
              <a:rPr lang="ru-RU" dirty="0" err="1" smtClean="0"/>
              <a:t>дрона</a:t>
            </a:r>
            <a:r>
              <a:rPr lang="ru-RU" dirty="0" smtClean="0"/>
              <a:t>. На основе предыдущих исследований мы предполагаем, что использование </a:t>
            </a:r>
            <a:r>
              <a:rPr lang="ru-RU" b="1" dirty="0" err="1" smtClean="0"/>
              <a:t>лидара</a:t>
            </a:r>
            <a:r>
              <a:rPr lang="ru-RU" dirty="0" smtClean="0"/>
              <a:t> (лазерного датчика) даст более точные результаты, чем использование </a:t>
            </a:r>
            <a:r>
              <a:rPr lang="ru-RU" b="1" dirty="0" smtClean="0"/>
              <a:t>камеры</a:t>
            </a:r>
            <a:r>
              <a:rPr lang="ru-RU" dirty="0" smtClean="0"/>
              <a:t>.</a:t>
            </a:r>
          </a:p>
          <a:p>
            <a:r>
              <a:rPr lang="ru-RU" b="1" dirty="0" smtClean="0"/>
              <a:t>2. </a:t>
            </a:r>
            <a:r>
              <a:rPr lang="ru-RU" b="1" dirty="0" err="1" smtClean="0"/>
              <a:t>Observe</a:t>
            </a:r>
            <a:r>
              <a:rPr lang="ru-RU" b="1" dirty="0" smtClean="0"/>
              <a:t> (</a:t>
            </a:r>
            <a:r>
              <a:rPr lang="ru-RU" b="1" dirty="0" err="1" smtClean="0"/>
              <a:t>What</a:t>
            </a:r>
            <a:r>
              <a:rPr lang="ru-RU" b="1" dirty="0" smtClean="0"/>
              <a:t> </a:t>
            </a:r>
            <a:r>
              <a:rPr lang="ru-RU" b="1" dirty="0" err="1" smtClean="0"/>
              <a:t>is</a:t>
            </a:r>
            <a:r>
              <a:rPr lang="ru-RU" b="1" dirty="0" smtClean="0"/>
              <a:t> </a:t>
            </a:r>
            <a:r>
              <a:rPr lang="ru-RU" b="1" dirty="0" err="1" smtClean="0"/>
              <a:t>wrong</a:t>
            </a:r>
            <a:r>
              <a:rPr lang="ru-RU" b="1" dirty="0" smtClean="0"/>
              <a:t> </a:t>
            </a:r>
            <a:r>
              <a:rPr lang="ru-RU" b="1" dirty="0" err="1" smtClean="0"/>
              <a:t>with</a:t>
            </a:r>
            <a:r>
              <a:rPr lang="ru-RU" b="1" dirty="0" smtClean="0"/>
              <a:t> </a:t>
            </a:r>
            <a:r>
              <a:rPr lang="ru-RU" b="1" dirty="0" err="1" smtClean="0"/>
              <a:t>the</a:t>
            </a:r>
            <a:r>
              <a:rPr lang="ru-RU" b="1" dirty="0" smtClean="0"/>
              <a:t> </a:t>
            </a:r>
            <a:r>
              <a:rPr lang="ru-RU" b="1" dirty="0" err="1" smtClean="0"/>
              <a:t>current</a:t>
            </a:r>
            <a:r>
              <a:rPr lang="ru-RU" b="1" dirty="0" smtClean="0"/>
              <a:t> </a:t>
            </a:r>
            <a:r>
              <a:rPr lang="ru-RU" b="1" dirty="0" err="1" smtClean="0"/>
              <a:t>theory</a:t>
            </a:r>
            <a:r>
              <a:rPr lang="ru-RU" b="1" dirty="0" smtClean="0"/>
              <a:t>?) – Наблюдение (что не так с текущей теорией?)</a:t>
            </a:r>
          </a:p>
          <a:p>
            <a:r>
              <a:rPr lang="ru-RU" dirty="0" smtClean="0"/>
              <a:t>Мы анализируем текущие методы, выявляем их недостатки и уточняем проблему.</a:t>
            </a:r>
          </a:p>
          <a:p>
            <a:r>
              <a:rPr lang="ru-RU" dirty="0" smtClean="0"/>
              <a:t>🔹 </a:t>
            </a:r>
            <a:r>
              <a:rPr lang="ru-RU" b="1" dirty="0" smtClean="0"/>
              <a:t>Пример: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После тестирования </a:t>
            </a:r>
            <a:r>
              <a:rPr lang="ru-RU" dirty="0" err="1" smtClean="0"/>
              <a:t>дрона</a:t>
            </a:r>
            <a:r>
              <a:rPr lang="ru-RU" dirty="0" smtClean="0"/>
              <a:t> с </a:t>
            </a:r>
            <a:r>
              <a:rPr lang="ru-RU" b="1" dirty="0" smtClean="0"/>
              <a:t>камерой</a:t>
            </a:r>
            <a:r>
              <a:rPr lang="ru-RU" dirty="0" smtClean="0"/>
              <a:t> и </a:t>
            </a:r>
            <a:r>
              <a:rPr lang="ru-RU" b="1" dirty="0" err="1" smtClean="0"/>
              <a:t>лидаром</a:t>
            </a:r>
            <a:r>
              <a:rPr lang="ru-RU" dirty="0" smtClean="0"/>
              <a:t> в условиях низкой освещенности мы замечаем, что камера плохо распознает препятствия ночью, тогда как </a:t>
            </a:r>
            <a:r>
              <a:rPr lang="ru-RU" dirty="0" err="1" smtClean="0"/>
              <a:t>лидар</a:t>
            </a:r>
            <a:r>
              <a:rPr lang="ru-RU" dirty="0" smtClean="0"/>
              <a:t> работает стабильно. Это подтверждает проблему существующего подхода.</a:t>
            </a:r>
          </a:p>
          <a:p>
            <a:r>
              <a:rPr lang="ru-RU" b="1" dirty="0" smtClean="0"/>
              <a:t>3. </a:t>
            </a:r>
            <a:r>
              <a:rPr lang="ru-RU" b="1" dirty="0" err="1" smtClean="0"/>
              <a:t>Theorize</a:t>
            </a:r>
            <a:r>
              <a:rPr lang="ru-RU" b="1" dirty="0" smtClean="0"/>
              <a:t> (</a:t>
            </a:r>
            <a:r>
              <a:rPr lang="ru-RU" b="1" dirty="0" err="1" smtClean="0"/>
              <a:t>Refine</a:t>
            </a:r>
            <a:r>
              <a:rPr lang="ru-RU" b="1" dirty="0" smtClean="0"/>
              <a:t>/</a:t>
            </a:r>
            <a:r>
              <a:rPr lang="ru-RU" b="1" dirty="0" err="1" smtClean="0"/>
              <a:t>Create</a:t>
            </a:r>
            <a:r>
              <a:rPr lang="ru-RU" b="1" dirty="0" smtClean="0"/>
              <a:t> a </a:t>
            </a:r>
            <a:r>
              <a:rPr lang="ru-RU" b="1" dirty="0" err="1" smtClean="0"/>
              <a:t>Better</a:t>
            </a:r>
            <a:r>
              <a:rPr lang="ru-RU" b="1" dirty="0" smtClean="0"/>
              <a:t> </a:t>
            </a:r>
            <a:r>
              <a:rPr lang="ru-RU" b="1" dirty="0" err="1" smtClean="0"/>
              <a:t>Theory</a:t>
            </a:r>
            <a:r>
              <a:rPr lang="ru-RU" b="1" dirty="0" smtClean="0"/>
              <a:t>) – Теоретизация (уточнение/создание новой теории)</a:t>
            </a:r>
          </a:p>
          <a:p>
            <a:r>
              <a:rPr lang="ru-RU" dirty="0" smtClean="0"/>
              <a:t>Мы создаем новую гипотезу или уточняем старую.</a:t>
            </a:r>
          </a:p>
          <a:p>
            <a:r>
              <a:rPr lang="ru-RU" dirty="0" smtClean="0"/>
              <a:t>🔹 </a:t>
            </a:r>
            <a:r>
              <a:rPr lang="ru-RU" b="1" dirty="0" smtClean="0"/>
              <a:t>Пример: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Мы выдвигаем новую теорию: </a:t>
            </a:r>
            <a:r>
              <a:rPr lang="ru-RU" b="1" dirty="0" smtClean="0"/>
              <a:t>комбинированный метод</a:t>
            </a:r>
            <a:r>
              <a:rPr lang="ru-RU" dirty="0" smtClean="0"/>
              <a:t>, в котором днем будет использоваться камера, а ночью – </a:t>
            </a:r>
            <a:r>
              <a:rPr lang="ru-RU" dirty="0" err="1" smtClean="0"/>
              <a:t>лидар</a:t>
            </a:r>
            <a:r>
              <a:rPr lang="ru-RU" dirty="0" smtClean="0"/>
              <a:t>, может улучшить навигацию </a:t>
            </a:r>
            <a:r>
              <a:rPr lang="ru-RU" dirty="0" err="1" smtClean="0"/>
              <a:t>дрона</a:t>
            </a:r>
            <a:r>
              <a:rPr lang="ru-RU" dirty="0" smtClean="0"/>
              <a:t>.</a:t>
            </a:r>
          </a:p>
          <a:p>
            <a:r>
              <a:rPr lang="ru-RU" b="1" dirty="0" smtClean="0"/>
              <a:t>4. </a:t>
            </a:r>
            <a:r>
              <a:rPr lang="ru-RU" b="1" dirty="0" err="1" smtClean="0"/>
              <a:t>Design</a:t>
            </a:r>
            <a:r>
              <a:rPr lang="ru-RU" b="1" dirty="0" smtClean="0"/>
              <a:t> (</a:t>
            </a:r>
            <a:r>
              <a:rPr lang="ru-RU" b="1" dirty="0" err="1" smtClean="0"/>
              <a:t>Design</a:t>
            </a:r>
            <a:r>
              <a:rPr lang="ru-RU" b="1" dirty="0" smtClean="0"/>
              <a:t> </a:t>
            </a:r>
            <a:r>
              <a:rPr lang="ru-RU" b="1" dirty="0" err="1" smtClean="0"/>
              <a:t>Empirical</a:t>
            </a:r>
            <a:r>
              <a:rPr lang="ru-RU" b="1" dirty="0" smtClean="0"/>
              <a:t> </a:t>
            </a:r>
            <a:r>
              <a:rPr lang="ru-RU" b="1" dirty="0" err="1" smtClean="0"/>
              <a:t>Tests</a:t>
            </a:r>
            <a:r>
              <a:rPr lang="ru-RU" b="1" dirty="0" smtClean="0"/>
              <a:t> </a:t>
            </a:r>
            <a:r>
              <a:rPr lang="ru-RU" b="1" dirty="0" err="1" smtClean="0"/>
              <a:t>of</a:t>
            </a:r>
            <a:r>
              <a:rPr lang="ru-RU" b="1" dirty="0" smtClean="0"/>
              <a:t> </a:t>
            </a:r>
            <a:r>
              <a:rPr lang="ru-RU" b="1" dirty="0" err="1" smtClean="0"/>
              <a:t>the</a:t>
            </a:r>
            <a:r>
              <a:rPr lang="ru-RU" b="1" dirty="0" smtClean="0"/>
              <a:t> </a:t>
            </a:r>
            <a:r>
              <a:rPr lang="ru-RU" b="1" dirty="0" err="1" smtClean="0"/>
              <a:t>Theory</a:t>
            </a:r>
            <a:r>
              <a:rPr lang="ru-RU" b="1" dirty="0" smtClean="0"/>
              <a:t>) – Проектирование (разработка эмпирических тестов)</a:t>
            </a:r>
          </a:p>
          <a:p>
            <a:r>
              <a:rPr lang="ru-RU" dirty="0" smtClean="0"/>
              <a:t>Мы разрабатываем тесты, чтобы проверить нашу новую гипотезу.</a:t>
            </a:r>
          </a:p>
          <a:p>
            <a:r>
              <a:rPr lang="ru-RU" dirty="0" smtClean="0"/>
              <a:t>🔹 </a:t>
            </a:r>
            <a:r>
              <a:rPr lang="ru-RU" b="1" dirty="0" smtClean="0"/>
              <a:t>Пример: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Создаем программную систему, которая автоматически переключает датчики в зависимости от уровня освещенности. Далее проектируем тест: запускаем </a:t>
            </a:r>
            <a:r>
              <a:rPr lang="ru-RU" dirty="0" err="1" smtClean="0"/>
              <a:t>дрон</a:t>
            </a:r>
            <a:r>
              <a:rPr lang="ru-RU" dirty="0" smtClean="0"/>
              <a:t> в разных условиях (день, ночь, туман) и измеряем точность обнаружения препятствий.</a:t>
            </a:r>
          </a:p>
          <a:p>
            <a:r>
              <a:rPr lang="ru-RU" b="1" dirty="0" smtClean="0"/>
              <a:t>5. </a:t>
            </a:r>
            <a:r>
              <a:rPr lang="ru-RU" b="1" dirty="0" err="1" smtClean="0"/>
              <a:t>Experiment</a:t>
            </a:r>
            <a:r>
              <a:rPr lang="ru-RU" b="1" dirty="0" smtClean="0"/>
              <a:t> (</a:t>
            </a:r>
            <a:r>
              <a:rPr lang="ru-RU" b="1" dirty="0" err="1" smtClean="0"/>
              <a:t>Manipulate</a:t>
            </a:r>
            <a:r>
              <a:rPr lang="ru-RU" b="1" dirty="0" smtClean="0"/>
              <a:t> </a:t>
            </a:r>
            <a:r>
              <a:rPr lang="ru-RU" b="1" dirty="0" err="1" smtClean="0"/>
              <a:t>the</a:t>
            </a:r>
            <a:r>
              <a:rPr lang="ru-RU" b="1" dirty="0" smtClean="0"/>
              <a:t> </a:t>
            </a:r>
            <a:r>
              <a:rPr lang="ru-RU" b="1" dirty="0" err="1" smtClean="0"/>
              <a:t>Variables</a:t>
            </a:r>
            <a:r>
              <a:rPr lang="ru-RU" b="1" dirty="0" smtClean="0"/>
              <a:t>) – Эксперимент (изменение переменных)</a:t>
            </a:r>
          </a:p>
          <a:p>
            <a:r>
              <a:rPr lang="ru-RU" dirty="0" smtClean="0"/>
              <a:t>Мы проводим эксперимент, изменяя ключевые переменные.</a:t>
            </a:r>
          </a:p>
          <a:p>
            <a:r>
              <a:rPr lang="ru-RU" dirty="0" smtClean="0"/>
              <a:t>🔹 </a:t>
            </a:r>
            <a:r>
              <a:rPr lang="ru-RU" b="1" dirty="0" smtClean="0"/>
              <a:t>Пример: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Тестируем </a:t>
            </a:r>
            <a:r>
              <a:rPr lang="ru-RU" dirty="0" err="1" smtClean="0"/>
              <a:t>дрон</a:t>
            </a:r>
            <a:r>
              <a:rPr lang="ru-RU" dirty="0" smtClean="0"/>
              <a:t> с разными комбинациями сенсоров:</a:t>
            </a:r>
          </a:p>
          <a:p>
            <a:r>
              <a:rPr lang="ru-RU" dirty="0" smtClean="0"/>
              <a:t>Только камера</a:t>
            </a:r>
          </a:p>
          <a:p>
            <a:r>
              <a:rPr lang="ru-RU" dirty="0" smtClean="0"/>
              <a:t>Только </a:t>
            </a:r>
            <a:r>
              <a:rPr lang="ru-RU" dirty="0" err="1" smtClean="0"/>
              <a:t>лидар</a:t>
            </a:r>
            <a:endParaRPr lang="ru-RU" dirty="0" smtClean="0"/>
          </a:p>
          <a:p>
            <a:r>
              <a:rPr lang="ru-RU" dirty="0" smtClean="0"/>
              <a:t>Комбинация (наша гипотеза)</a:t>
            </a:r>
          </a:p>
          <a:p>
            <a:r>
              <a:rPr lang="ru-RU" dirty="0" smtClean="0"/>
              <a:t>Измеряем точность обнаружения препятствий и успешность полета.</a:t>
            </a:r>
          </a:p>
          <a:p>
            <a:r>
              <a:rPr lang="ru-RU" b="1" dirty="0" smtClean="0"/>
              <a:t>6. Обратная связь и повторение цикла</a:t>
            </a:r>
          </a:p>
          <a:p>
            <a:r>
              <a:rPr lang="ru-RU" dirty="0" smtClean="0"/>
              <a:t>Если эксперимент подтверждает гипотезу → новая теория становится рабочей моделью.</a:t>
            </a:r>
            <a:br>
              <a:rPr lang="ru-RU" dirty="0" smtClean="0"/>
            </a:br>
            <a:r>
              <a:rPr lang="ru-RU" dirty="0" smtClean="0"/>
              <a:t>Если гипотеза не подтверждается → мы возвращаемся к этапу наблюдения и пересматриваем теорию.</a:t>
            </a:r>
          </a:p>
          <a:p>
            <a:r>
              <a:rPr lang="ru-RU" dirty="0" smtClean="0"/>
              <a:t>🔹 </a:t>
            </a:r>
            <a:r>
              <a:rPr lang="ru-RU" b="1" dirty="0" smtClean="0"/>
              <a:t>Пример: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Если результаты показывают, что комбинированный метод действительно повышает точность, мы публикуем статью и применяем его в реальных задачах. Если нет, мы анализируем, почему он не сработал, и модифицируем подход.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FC5091-0A3C-4C95-B966-9B7F2B02B649}" type="slidenum">
              <a:rPr lang="ru-RU" smtClean="0"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177292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b="1" dirty="0" smtClean="0"/>
              <a:t>1. Наука стремится улучшить наше понимание мира</a:t>
            </a:r>
          </a:p>
          <a:p>
            <a:r>
              <a:rPr lang="ru-RU" dirty="0" smtClean="0"/>
              <a:t>Научные исследования помогают объяснить явления, разработать новые технологии и повысить качество жизни.</a:t>
            </a:r>
          </a:p>
          <a:p>
            <a:r>
              <a:rPr lang="ru-RU" dirty="0" smtClean="0"/>
              <a:t>🔹 </a:t>
            </a:r>
            <a:r>
              <a:rPr lang="ru-RU" b="1" dirty="0" smtClean="0"/>
              <a:t>Пример (Прикладная математика):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Развитие </a:t>
            </a:r>
            <a:r>
              <a:rPr lang="ru-RU" b="1" dirty="0" smtClean="0"/>
              <a:t>стохастических моделей</a:t>
            </a:r>
            <a:r>
              <a:rPr lang="ru-RU" dirty="0" smtClean="0"/>
              <a:t> помогло лучше понять и прогнозировать хаотические системы, например, погодные явления или биржевые колебания.</a:t>
            </a:r>
          </a:p>
          <a:p>
            <a:r>
              <a:rPr lang="ru-RU" dirty="0" smtClean="0"/>
              <a:t>🔹 </a:t>
            </a:r>
            <a:r>
              <a:rPr lang="ru-RU" b="1" dirty="0" smtClean="0"/>
              <a:t>Пример (Робототехника):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Глубокое обучение позволило улучшить системы компьютерного зрения, что привело к появлению </a:t>
            </a:r>
            <a:r>
              <a:rPr lang="ru-RU" b="1" dirty="0" smtClean="0"/>
              <a:t>автономных транспортных средств</a:t>
            </a:r>
            <a:r>
              <a:rPr lang="ru-RU" dirty="0" smtClean="0"/>
              <a:t>.</a:t>
            </a:r>
          </a:p>
          <a:p>
            <a:r>
              <a:rPr lang="ru-RU" b="1" dirty="0" smtClean="0"/>
              <a:t>2. Объяснения основаны на наблюдениях</a:t>
            </a:r>
          </a:p>
          <a:p>
            <a:r>
              <a:rPr lang="ru-RU" dirty="0" smtClean="0"/>
              <a:t>🔹 </a:t>
            </a:r>
            <a:r>
              <a:rPr lang="ru-RU" b="1" dirty="0" smtClean="0"/>
              <a:t>Научные истины должны подтверждаться эмпирическими исследованиями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🔹 </a:t>
            </a:r>
            <a:r>
              <a:rPr lang="ru-RU" b="1" dirty="0" smtClean="0"/>
              <a:t>Новые данные могут изменить представления о мире</a:t>
            </a:r>
            <a:endParaRPr lang="ru-RU" dirty="0" smtClean="0"/>
          </a:p>
          <a:p>
            <a:r>
              <a:rPr lang="ru-RU" dirty="0" smtClean="0"/>
              <a:t>📌 </a:t>
            </a:r>
            <a:r>
              <a:rPr lang="ru-RU" b="1" dirty="0" smtClean="0"/>
              <a:t>Пример: смена научной парадигмы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Ранее считалось, что </a:t>
            </a:r>
            <a:r>
              <a:rPr lang="ru-RU" b="1" dirty="0" err="1" smtClean="0"/>
              <a:t>Ньютоновская</a:t>
            </a:r>
            <a:r>
              <a:rPr lang="ru-RU" b="1" dirty="0" smtClean="0"/>
              <a:t> механика</a:t>
            </a:r>
            <a:r>
              <a:rPr lang="ru-RU" dirty="0" smtClean="0"/>
              <a:t> полностью описывает движение тел. Однако появление </a:t>
            </a:r>
            <a:r>
              <a:rPr lang="ru-RU" b="1" dirty="0" smtClean="0"/>
              <a:t>теории относительности</a:t>
            </a:r>
            <a:r>
              <a:rPr lang="ru-RU" dirty="0" smtClean="0"/>
              <a:t> и </a:t>
            </a:r>
            <a:r>
              <a:rPr lang="ru-RU" b="1" dirty="0" smtClean="0"/>
              <a:t>квантовой механики</a:t>
            </a:r>
            <a:r>
              <a:rPr lang="ru-RU" dirty="0" smtClean="0"/>
              <a:t> показало, что в экстремальных условиях (высокие скорости, гравитация, микромир) требуется другая модель.</a:t>
            </a:r>
          </a:p>
          <a:p>
            <a:r>
              <a:rPr lang="ru-RU" dirty="0" smtClean="0"/>
              <a:t>📌 </a:t>
            </a:r>
            <a:r>
              <a:rPr lang="ru-RU" b="1" dirty="0" smtClean="0"/>
              <a:t>Пример (Космическая инженерия):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До 2015 года считалось, что многоразовые ракеты невозможны с экономической точки зрения. Однако </a:t>
            </a:r>
            <a:r>
              <a:rPr lang="ru-RU" dirty="0" err="1" smtClean="0"/>
              <a:t>SpaceX</a:t>
            </a:r>
            <a:r>
              <a:rPr lang="ru-RU" dirty="0" smtClean="0"/>
              <a:t> доказала обратное, разработав </a:t>
            </a:r>
            <a:r>
              <a:rPr lang="ru-RU" dirty="0" err="1" smtClean="0"/>
              <a:t>Falcon</a:t>
            </a:r>
            <a:r>
              <a:rPr lang="ru-RU" dirty="0" smtClean="0"/>
              <a:t> 9 с посадочными ступенями, что кардинально изменило подход к космическим запускам.</a:t>
            </a:r>
          </a:p>
          <a:p>
            <a:r>
              <a:rPr lang="ru-RU" b="1" dirty="0" smtClean="0"/>
              <a:t>3. Теория и наблюдение взаимно влияют друг на друга</a:t>
            </a:r>
          </a:p>
          <a:p>
            <a:r>
              <a:rPr lang="ru-RU" dirty="0" smtClean="0"/>
              <a:t>📌 </a:t>
            </a:r>
            <a:r>
              <a:rPr lang="ru-RU" b="1" dirty="0" smtClean="0"/>
              <a:t>Наши восприятия формируют наше понимание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📌 </a:t>
            </a:r>
            <a:r>
              <a:rPr lang="ru-RU" b="1" dirty="0" smtClean="0"/>
              <a:t>Наше понимание формирует то, что мы ищем в наблюдениях</a:t>
            </a:r>
            <a:endParaRPr lang="ru-RU" dirty="0" smtClean="0"/>
          </a:p>
          <a:p>
            <a:r>
              <a:rPr lang="ru-RU" dirty="0" smtClean="0"/>
              <a:t>🔹 </a:t>
            </a:r>
            <a:r>
              <a:rPr lang="ru-RU" b="1" dirty="0" smtClean="0"/>
              <a:t>Пример (Искусственный интеллект):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Ранние алгоритмы ИИ строились на </a:t>
            </a:r>
            <a:r>
              <a:rPr lang="ru-RU" b="1" dirty="0" smtClean="0"/>
              <a:t>экспертных системах</a:t>
            </a:r>
            <a:r>
              <a:rPr lang="ru-RU" dirty="0" smtClean="0"/>
              <a:t>, где человек задавал жесткие правила. Однако со временем стало ясно, что </a:t>
            </a:r>
            <a:r>
              <a:rPr lang="ru-RU" b="1" dirty="0" smtClean="0"/>
              <a:t>машинное обучение</a:t>
            </a:r>
            <a:r>
              <a:rPr lang="ru-RU" dirty="0" smtClean="0"/>
              <a:t> (обучение на данных) работает гораздо эффективнее, так как модели могут находить </a:t>
            </a:r>
            <a:r>
              <a:rPr lang="ru-RU" b="1" dirty="0" smtClean="0"/>
              <a:t>скрытые закономерности</a:t>
            </a:r>
            <a:r>
              <a:rPr lang="ru-RU" dirty="0" smtClean="0"/>
              <a:t>, которые человек не замечает.</a:t>
            </a:r>
          </a:p>
          <a:p>
            <a:r>
              <a:rPr lang="ru-RU" dirty="0" smtClean="0"/>
              <a:t>🔹 </a:t>
            </a:r>
            <a:r>
              <a:rPr lang="ru-RU" b="1" dirty="0" smtClean="0"/>
              <a:t>Пример (</a:t>
            </a:r>
            <a:r>
              <a:rPr lang="ru-RU" b="1" dirty="0" err="1" smtClean="0"/>
              <a:t>Глиомные</a:t>
            </a:r>
            <a:r>
              <a:rPr lang="ru-RU" b="1" dirty="0" smtClean="0"/>
              <a:t> исследования, медицина):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Раньше врачи считали, что глиомы ведут себя как единая опухоль. Однако с развитием </a:t>
            </a:r>
            <a:r>
              <a:rPr lang="ru-RU" b="1" dirty="0" smtClean="0"/>
              <a:t>генетического анализа</a:t>
            </a:r>
            <a:r>
              <a:rPr lang="ru-RU" dirty="0" smtClean="0"/>
              <a:t> стало ясно, что существуют разные подтипы, требующие </a:t>
            </a:r>
            <a:r>
              <a:rPr lang="ru-RU" b="1" dirty="0" smtClean="0"/>
              <a:t>разных методов лечения</a:t>
            </a:r>
            <a:r>
              <a:rPr lang="ru-RU" dirty="0" smtClean="0"/>
              <a:t>. Это привело к созданию </a:t>
            </a:r>
            <a:r>
              <a:rPr lang="ru-RU" b="1" dirty="0" smtClean="0"/>
              <a:t>персонализированной медицины</a:t>
            </a:r>
            <a:r>
              <a:rPr lang="ru-RU" dirty="0" smtClean="0"/>
              <a:t>.</a:t>
            </a:r>
          </a:p>
          <a:p>
            <a:r>
              <a:rPr lang="ru-RU" b="1" dirty="0" smtClean="0"/>
              <a:t>4. Креативность играет ключевую роль</a:t>
            </a:r>
          </a:p>
          <a:p>
            <a:r>
              <a:rPr lang="ru-RU" dirty="0" smtClean="0"/>
              <a:t>📌 </a:t>
            </a:r>
            <a:r>
              <a:rPr lang="ru-RU" b="1" dirty="0" smtClean="0"/>
              <a:t>Создание теорий, гипотез, экспериментов требует творческого подхода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📌 </a:t>
            </a:r>
            <a:r>
              <a:rPr lang="ru-RU" b="1" dirty="0" smtClean="0"/>
              <a:t>Лучшие решения — элегантные и простые</a:t>
            </a:r>
            <a:endParaRPr lang="ru-RU" dirty="0" smtClean="0"/>
          </a:p>
          <a:p>
            <a:r>
              <a:rPr lang="ru-RU" dirty="0" smtClean="0"/>
              <a:t>🔹 </a:t>
            </a:r>
            <a:r>
              <a:rPr lang="ru-RU" b="1" dirty="0" smtClean="0"/>
              <a:t>Пример (Мобильные технологии):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Когда встал вопрос об </a:t>
            </a:r>
            <a:r>
              <a:rPr lang="ru-RU" b="1" dirty="0" smtClean="0"/>
              <a:t>оптимизации интерфейсов</a:t>
            </a:r>
            <a:r>
              <a:rPr lang="ru-RU" dirty="0" smtClean="0"/>
              <a:t> для мобильных устройств, решение пришло из неожиданной области — </a:t>
            </a:r>
            <a:r>
              <a:rPr lang="ru-RU" b="1" dirty="0" smtClean="0"/>
              <a:t>естественных жестов</a:t>
            </a:r>
            <a:r>
              <a:rPr lang="ru-RU" dirty="0" smtClean="0"/>
              <a:t> (</a:t>
            </a:r>
            <a:r>
              <a:rPr lang="ru-RU" dirty="0" err="1" smtClean="0"/>
              <a:t>свайпы</a:t>
            </a:r>
            <a:r>
              <a:rPr lang="ru-RU" dirty="0" smtClean="0"/>
              <a:t>, </a:t>
            </a:r>
            <a:r>
              <a:rPr lang="ru-RU" dirty="0" err="1" smtClean="0"/>
              <a:t>мультитач</a:t>
            </a:r>
            <a:r>
              <a:rPr lang="ru-RU" dirty="0" smtClean="0"/>
              <a:t>). Это позволило отказаться от громоздких кнопок и сделать интерфейсы интуитивными.</a:t>
            </a:r>
          </a:p>
          <a:p>
            <a:r>
              <a:rPr lang="ru-RU" dirty="0" smtClean="0"/>
              <a:t>🔹 </a:t>
            </a:r>
            <a:r>
              <a:rPr lang="ru-RU" b="1" dirty="0" smtClean="0"/>
              <a:t>Пример (Численные методы):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Метод </a:t>
            </a:r>
            <a:r>
              <a:rPr lang="ru-RU" b="1" dirty="0" smtClean="0"/>
              <a:t>быстрого преобразования Фурье (FFT)</a:t>
            </a:r>
            <a:r>
              <a:rPr lang="ru-RU" dirty="0" smtClean="0"/>
              <a:t> — революционное открытие, которое позволило </a:t>
            </a:r>
            <a:r>
              <a:rPr lang="ru-RU" b="1" dirty="0" smtClean="0"/>
              <a:t>ускорить спектральный анализ</a:t>
            </a:r>
            <a:r>
              <a:rPr lang="ru-RU" dirty="0" smtClean="0"/>
              <a:t> в тысячи раз. Сегодня он используется в обработке сигналов, компьютерной графике и даже в анализе ДНК.</a:t>
            </a:r>
          </a:p>
          <a:p>
            <a:r>
              <a:rPr lang="ru-RU" b="1" dirty="0" smtClean="0"/>
              <a:t>КАКИЕ НАУЧНЫЕ ПАРАДИГМЫ ИЗМЕНИЛИСЬ ЗА ИХ ЖИЗНЬ?</a:t>
            </a:r>
            <a:endParaRPr lang="ru-RU" b="1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FC5091-0A3C-4C95-B966-9B7F2B02B649}" type="slidenum">
              <a:rPr lang="ru-RU" smtClean="0"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184544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275FFE90-6D3D-4E5B-87E0-AC5CD051CFC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xmlns="" id="{57C1324D-0054-4B9B-8FA6-4A1641160DC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BA0C232C-D850-4B61-9253-D60F729CD1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32DAB-92B4-476C-B36F-D6ABAE40C774}" type="datetimeFigureOut">
              <a:rPr lang="ru-RU" smtClean="0"/>
              <a:t>11.11.2025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5D03BAE5-D16B-4677-B67B-6AA09533AE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EA09B5B6-F66D-42EE-98C1-962726A321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AF217F-8C16-4EBC-83E4-52300B4C56B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21182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B4E86FC8-1811-496F-B353-6EBD3F9DC5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xmlns="" id="{57D2C5FF-0025-4A42-A9CD-DBB43B274E9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F40707B4-D1F0-4688-B13A-DC6C7D9BD4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32DAB-92B4-476C-B36F-D6ABAE40C774}" type="datetimeFigureOut">
              <a:rPr lang="ru-RU" smtClean="0"/>
              <a:t>11.11.2025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F5018ED6-135B-4C57-8012-371FE38773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DAAC9E34-B53F-4C3D-84E1-A538EBBA97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AF217F-8C16-4EBC-83E4-52300B4C56B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878739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xmlns="" id="{0F469D83-9D03-458C-85B9-01E7DC150C6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xmlns="" id="{6F604036-EF21-492C-A667-19D8E6E93D0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E9B0B666-E96A-43E5-A091-4D7260E8B1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32DAB-92B4-476C-B36F-D6ABAE40C774}" type="datetimeFigureOut">
              <a:rPr lang="ru-RU" smtClean="0"/>
              <a:t>11.11.2025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1BA35199-FFA0-4F1E-B3E6-851DEE46D4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1537FE08-A749-4D13-93DA-A37929423C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AF217F-8C16-4EBC-83E4-52300B4C56B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353844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A2196994-A3D3-4966-B4FF-1C3C99C9F3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16283AD6-384A-475F-9FFE-43E2F2B9AF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6A16BB13-AC19-4CC4-A630-81C04B1BA5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32DAB-92B4-476C-B36F-D6ABAE40C774}" type="datetimeFigureOut">
              <a:rPr lang="ru-RU" smtClean="0"/>
              <a:t>11.11.2025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D66C2789-6442-49FB-BF08-919E3957A0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8B842B2F-9E4D-4252-BEA7-7060352701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AF217F-8C16-4EBC-83E4-52300B4C56B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901892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A7B0F023-943F-4C37-AE51-651C966E84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0DB9ADB4-5513-49A6-8400-CCBFF6A4502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7730A4A2-CA35-4EE1-B452-0EBE8E9A8D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32DAB-92B4-476C-B36F-D6ABAE40C774}" type="datetimeFigureOut">
              <a:rPr lang="ru-RU" smtClean="0"/>
              <a:t>11.11.2025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26867CEA-AE26-4583-A6D4-80C39F0D42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9AEF0CE2-36B2-47DD-A105-6BCA20B4BA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AF217F-8C16-4EBC-83E4-52300B4C56B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334743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6DFAD54D-BBF1-4F43-9E26-C28770A855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96E3059B-EC31-4F86-8D72-65D75452718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xmlns="" id="{0B3038A5-9F7A-4838-8269-52B0EAC576D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BA380084-11D5-419E-9657-84B71BBEFB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32DAB-92B4-476C-B36F-D6ABAE40C774}" type="datetimeFigureOut">
              <a:rPr lang="ru-RU" smtClean="0"/>
              <a:t>11.11.2025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096AA359-4890-46CC-985E-33B1EF9AF7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CB143F25-C0AA-41F0-A685-66B11A0D36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AF217F-8C16-4EBC-83E4-52300B4C56B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445084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88A6E3A6-E798-4445-91CB-AD26A46216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D31F6DBE-29EE-4001-861F-67BC2F0353D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xmlns="" id="{CFBA9273-CCED-4240-8BD8-AE2F2EABF2B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xmlns="" id="{A6F57780-6A1D-494D-BC6D-474A6B0FE05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xmlns="" id="{5A0CC1B3-DECB-44A6-B553-4DDD94552DE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xmlns="" id="{281B158F-F678-4EE5-AFD3-A99DB1693D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32DAB-92B4-476C-B36F-D6ABAE40C774}" type="datetimeFigureOut">
              <a:rPr lang="ru-RU" smtClean="0"/>
              <a:t>11.11.2025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xmlns="" id="{7771A59C-6CA7-484F-93F1-03659BE95A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xmlns="" id="{7EE7473B-3E39-45DC-9A83-3BA35F086F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AF217F-8C16-4EBC-83E4-52300B4C56B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66814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5E288A09-BF48-420A-8FAB-4367208112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xmlns="" id="{A417DB0D-96F9-4F17-BE30-A50FF7A617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32DAB-92B4-476C-B36F-D6ABAE40C774}" type="datetimeFigureOut">
              <a:rPr lang="ru-RU" smtClean="0"/>
              <a:t>11.11.2025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xmlns="" id="{16451EA8-BD7B-4F99-9F64-2D13378490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xmlns="" id="{52F1329A-5AF5-4634-BDC5-F754FACB16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AF217F-8C16-4EBC-83E4-52300B4C56B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405296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xmlns="" id="{88EB434C-A1DD-4137-829E-CAA25694CF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32DAB-92B4-476C-B36F-D6ABAE40C774}" type="datetimeFigureOut">
              <a:rPr lang="ru-RU" smtClean="0"/>
              <a:t>11.11.2025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xmlns="" id="{2FE177C2-7E69-481A-A955-012BA181F5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xmlns="" id="{A41382E7-11DA-4868-AF10-0F59C7C46B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AF217F-8C16-4EBC-83E4-52300B4C56B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499128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52651AB3-0FF0-476F-83C3-3A030E749D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138B9938-E629-484D-9061-D64B841600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xmlns="" id="{7C3ADEDD-2933-4F04-9BBC-D6BEB7F30C8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3D6A9FB2-F294-4096-AFA8-9FE872659D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32DAB-92B4-476C-B36F-D6ABAE40C774}" type="datetimeFigureOut">
              <a:rPr lang="ru-RU" smtClean="0"/>
              <a:t>11.11.2025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405778ED-0C81-4CBE-90E7-BDA9D886F1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EB4BBFF3-12F9-48F3-B283-2237EF345A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AF217F-8C16-4EBC-83E4-52300B4C56B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944054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E5382553-F4BC-44DE-A0FB-62207EAF34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xmlns="" id="{618E794D-7B2E-4E57-B66E-119831779FD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xmlns="" id="{AD32DA73-3262-48C7-BDBB-8DBE23781E9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81D0127C-2604-4C4C-91FB-33021C0ADB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32DAB-92B4-476C-B36F-D6ABAE40C774}" type="datetimeFigureOut">
              <a:rPr lang="ru-RU" smtClean="0"/>
              <a:t>11.11.2025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28894B14-B528-4B6F-94BE-A82305353B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1D861C7C-0FDA-4C9D-9B57-F9D3CEE567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AF217F-8C16-4EBC-83E4-52300B4C56B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136966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7EE5E59D-9696-4F40-8323-EDB13D1B31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661EEB70-91BD-4BF0-AE4A-B48E85E1E0A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A1B761B1-D207-4535-A2F5-ACB6BF35BED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332DAB-92B4-476C-B36F-D6ABAE40C774}" type="datetimeFigureOut">
              <a:rPr lang="ru-RU" smtClean="0"/>
              <a:t>11.11.2025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E0BE02A9-464B-481C-99A2-19D7892848C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52A4BCCB-A360-493A-B57D-8395B648BF1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AF217F-8C16-4EBC-83E4-52300B4C56B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144225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4080514C-D2F2-4683-AA67-FA6DB360A84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442913"/>
            <a:ext cx="9144000" cy="4100512"/>
          </a:xfrm>
        </p:spPr>
        <p:txBody>
          <a:bodyPr>
            <a:normAutofit/>
          </a:bodyPr>
          <a:lstStyle/>
          <a:p>
            <a:r>
              <a:rPr lang="en-US" sz="2400" dirty="0"/>
              <a:t>Al-</a:t>
            </a:r>
            <a:r>
              <a:rPr lang="en-US" sz="2400" dirty="0" err="1"/>
              <a:t>Farabi</a:t>
            </a:r>
            <a:r>
              <a:rPr lang="en-US" sz="2400" dirty="0"/>
              <a:t> KAZAKH NATIONAL UNIVERSITY</a:t>
            </a:r>
            <a:br>
              <a:rPr lang="en-US" sz="2400" dirty="0"/>
            </a:br>
            <a:r>
              <a:rPr lang="en-US" sz="2400" dirty="0"/>
              <a:t/>
            </a:r>
            <a:br>
              <a:rPr lang="en-US" sz="2400" dirty="0"/>
            </a:br>
            <a:r>
              <a:rPr lang="en-US" sz="3100" dirty="0"/>
              <a:t>Organization and planning of scientific </a:t>
            </a:r>
            <a:r>
              <a:rPr lang="en-US" sz="3200" dirty="0">
                <a:solidFill>
                  <a:schemeClr val="tx1">
                    <a:lumMod val="95000"/>
                  </a:schemeClr>
                </a:solidFill>
              </a:rPr>
              <a:t>research</a:t>
            </a:r>
            <a:r>
              <a:rPr lang="ru-RU" dirty="0"/>
              <a:t/>
            </a:r>
            <a:br>
              <a:rPr lang="ru-RU" dirty="0"/>
            </a:br>
            <a:r>
              <a:rPr lang="en-US" sz="2700" dirty="0"/>
              <a:t>Lecture #</a:t>
            </a:r>
            <a:r>
              <a:rPr lang="ru-RU" sz="2700" dirty="0"/>
              <a:t>4</a:t>
            </a:r>
            <a:br>
              <a:rPr lang="ru-RU" sz="2700" dirty="0"/>
            </a:br>
            <a:r>
              <a:rPr lang="en-US" sz="1600" dirty="0"/>
              <a:t/>
            </a:r>
            <a:br>
              <a:rPr lang="en-US" sz="1600" dirty="0"/>
            </a:br>
            <a:r>
              <a:rPr lang="en-US" dirty="0"/>
              <a:t>Scientific methods</a:t>
            </a:r>
            <a:r>
              <a:rPr lang="en-US" sz="3600" dirty="0"/>
              <a:t/>
            </a:r>
            <a:br>
              <a:rPr lang="en-US" sz="3600" dirty="0"/>
            </a:br>
            <a:r>
              <a:rPr lang="en-US" dirty="0"/>
              <a:t/>
            </a:r>
            <a:br>
              <a:rPr lang="en-US" dirty="0"/>
            </a:br>
            <a:endParaRPr lang="ru-RU" sz="2700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xmlns="" id="{54C60386-5D92-47E8-8F90-A1733A227CA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24025" y="5202238"/>
            <a:ext cx="9144000" cy="1655762"/>
          </a:xfrm>
        </p:spPr>
        <p:txBody>
          <a:bodyPr>
            <a:normAutofit/>
          </a:bodyPr>
          <a:lstStyle/>
          <a:p>
            <a:pPr algn="r"/>
            <a:r>
              <a:rPr lang="en-US" altLang="ru-RU" dirty="0" err="1" smtClean="0"/>
              <a:t>Zholaman</a:t>
            </a:r>
            <a:r>
              <a:rPr lang="en-US" altLang="ru-RU" dirty="0" smtClean="0"/>
              <a:t> </a:t>
            </a:r>
            <a:r>
              <a:rPr lang="en-US" altLang="ru-RU" dirty="0" err="1" smtClean="0"/>
              <a:t>Bektemessov</a:t>
            </a:r>
            <a:endParaRPr lang="en-US" altLang="ru-RU" dirty="0"/>
          </a:p>
          <a:p>
            <a:r>
              <a:rPr lang="en-US" altLang="ru-RU" dirty="0"/>
              <a:t>Almaty</a:t>
            </a:r>
          </a:p>
          <a:p>
            <a:r>
              <a:rPr lang="en-US" altLang="ru-RU" dirty="0"/>
              <a:t>20</a:t>
            </a:r>
            <a:r>
              <a:rPr lang="kk-KZ" altLang="ru-RU" dirty="0" smtClean="0"/>
              <a:t>2</a:t>
            </a:r>
            <a:r>
              <a:rPr lang="en-US" altLang="ru-RU" dirty="0" smtClean="0"/>
              <a:t>5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226801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2C89778E-C020-45BF-A685-2C491B2339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12543"/>
            <a:ext cx="10515600" cy="844060"/>
          </a:xfrm>
        </p:spPr>
        <p:txBody>
          <a:bodyPr>
            <a:normAutofit/>
          </a:bodyPr>
          <a:lstStyle/>
          <a:p>
            <a:r>
              <a:rPr lang="en-US" dirty="0"/>
              <a:t>Some</a:t>
            </a:r>
            <a:r>
              <a:rPr lang="ru-RU" dirty="0"/>
              <a:t> </a:t>
            </a:r>
            <a:r>
              <a:rPr lang="en-US" dirty="0"/>
              <a:t>Characteristics</a:t>
            </a:r>
            <a:r>
              <a:rPr lang="ru-RU" dirty="0"/>
              <a:t> </a:t>
            </a:r>
            <a:r>
              <a:rPr lang="en-US" dirty="0"/>
              <a:t>of</a:t>
            </a:r>
            <a:r>
              <a:rPr lang="ru-RU" dirty="0"/>
              <a:t> </a:t>
            </a:r>
            <a:r>
              <a:rPr lang="en-US" dirty="0"/>
              <a:t>Science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7158204C-CEBD-4861-BE25-D70349C795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8639" y="1111348"/>
            <a:ext cx="11015003" cy="5556737"/>
          </a:xfrm>
        </p:spPr>
        <p:txBody>
          <a:bodyPr>
            <a:normAutofit fontScale="55000" lnSpcReduction="20000"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en-US" sz="4500" b="1" dirty="0"/>
              <a:t>➜</a:t>
            </a:r>
            <a:r>
              <a:rPr lang="en-US" sz="5600" dirty="0"/>
              <a:t> </a:t>
            </a:r>
            <a:r>
              <a:rPr lang="en-US" sz="4500" b="1" dirty="0"/>
              <a:t>Science </a:t>
            </a:r>
            <a:r>
              <a:rPr lang="en-US" sz="4500" b="1" dirty="0" smtClean="0"/>
              <a:t>seeks </a:t>
            </a:r>
            <a:r>
              <a:rPr lang="en-US" sz="4500" b="1" dirty="0"/>
              <a:t>to improve our understanding of the world.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sz="4500" b="1" dirty="0"/>
              <a:t>➜ Explanations  are based on observations</a:t>
            </a:r>
          </a:p>
          <a:p>
            <a:pPr marL="900113">
              <a:lnSpc>
                <a:spcPct val="120000"/>
              </a:lnSpc>
              <a:buFont typeface="Wingdings" panose="05000000000000000000" pitchFamily="2" charset="2"/>
              <a:buChar char="Ø"/>
            </a:pPr>
            <a:r>
              <a:rPr lang="en-US" sz="4500" dirty="0"/>
              <a:t>Scientific truths must stand up to </a:t>
            </a:r>
            <a:r>
              <a:rPr lang="en-US" sz="4500" dirty="0" smtClean="0"/>
              <a:t>empirical study</a:t>
            </a:r>
            <a:endParaRPr lang="en-US" sz="4500" dirty="0"/>
          </a:p>
          <a:p>
            <a:pPr marL="900113">
              <a:lnSpc>
                <a:spcPct val="120000"/>
              </a:lnSpc>
              <a:buFont typeface="Wingdings" panose="05000000000000000000" pitchFamily="2" charset="2"/>
              <a:buChar char="Ø"/>
            </a:pPr>
            <a:r>
              <a:rPr lang="en-US" sz="4500" dirty="0"/>
              <a:t>Sometimes “scientific truth” must  be thrown out  in the face of new findings 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sz="4500" dirty="0"/>
              <a:t>➜ </a:t>
            </a:r>
            <a:r>
              <a:rPr lang="en-US" sz="4500" b="1" dirty="0"/>
              <a:t>Theory and observation affect one another:</a:t>
            </a:r>
          </a:p>
          <a:p>
            <a:pPr marL="900113">
              <a:lnSpc>
                <a:spcPct val="120000"/>
              </a:lnSpc>
              <a:buFont typeface="Wingdings" panose="05000000000000000000" pitchFamily="2" charset="2"/>
              <a:buChar char="Ø"/>
            </a:pPr>
            <a:r>
              <a:rPr lang="en-US" sz="4500" dirty="0"/>
              <a:t>Our perceptions of the world affect how we understand it</a:t>
            </a:r>
          </a:p>
          <a:p>
            <a:pPr marL="900113">
              <a:lnSpc>
                <a:spcPct val="120000"/>
              </a:lnSpc>
              <a:buFont typeface="Wingdings" panose="05000000000000000000" pitchFamily="2" charset="2"/>
              <a:buChar char="Ø"/>
            </a:pPr>
            <a:r>
              <a:rPr lang="en-US" sz="4500" dirty="0"/>
              <a:t>Our understanding of the world affects how we perceive it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sz="4500" dirty="0"/>
              <a:t>➜ </a:t>
            </a:r>
            <a:r>
              <a:rPr lang="en-US" sz="4500" b="1" dirty="0"/>
              <a:t>Creativity is important </a:t>
            </a:r>
          </a:p>
          <a:p>
            <a:pPr marL="900113">
              <a:lnSpc>
                <a:spcPct val="120000"/>
              </a:lnSpc>
              <a:buFont typeface="Wingdings" panose="05000000000000000000" pitchFamily="2" charset="2"/>
              <a:buChar char="Ø"/>
            </a:pPr>
            <a:r>
              <a:rPr lang="en-US" sz="4500" dirty="0" smtClean="0"/>
              <a:t>The </a:t>
            </a:r>
            <a:r>
              <a:rPr lang="en-US" sz="4500" dirty="0"/>
              <a:t>creation of theories, hypotheses, experiments requires a creative </a:t>
            </a:r>
            <a:r>
              <a:rPr lang="en-US" sz="4500" dirty="0" smtClean="0"/>
              <a:t>approach</a:t>
            </a:r>
          </a:p>
          <a:p>
            <a:pPr marL="900113">
              <a:lnSpc>
                <a:spcPct val="120000"/>
              </a:lnSpc>
              <a:buFont typeface="Wingdings" panose="05000000000000000000" pitchFamily="2" charset="2"/>
              <a:buChar char="Ø"/>
            </a:pPr>
            <a:r>
              <a:rPr lang="en-US" sz="4500" dirty="0"/>
              <a:t>The best solutions are elegant and simple</a:t>
            </a:r>
            <a:endParaRPr lang="ru-RU" sz="4500" dirty="0"/>
          </a:p>
        </p:txBody>
      </p:sp>
    </p:spTree>
    <p:extLst>
      <p:ext uri="{BB962C8B-B14F-4D97-AF65-F5344CB8AC3E}">
        <p14:creationId xmlns:p14="http://schemas.microsoft.com/office/powerpoint/2010/main" val="5034160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E0443B67-6BEE-41ED-9E62-3FA5588723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81355"/>
            <a:ext cx="10515600" cy="745588"/>
          </a:xfrm>
        </p:spPr>
        <p:txBody>
          <a:bodyPr>
            <a:normAutofit/>
          </a:bodyPr>
          <a:lstStyle/>
          <a:p>
            <a:r>
              <a:rPr lang="en-US" dirty="0"/>
              <a:t>All </a:t>
            </a:r>
            <a:r>
              <a:rPr lang="en-US" dirty="0" smtClean="0"/>
              <a:t>Methods </a:t>
            </a:r>
            <a:r>
              <a:rPr lang="en-US" dirty="0"/>
              <a:t>are flawed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71788D70-EAB6-4876-A2D5-943D61673D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39483"/>
            <a:ext cx="10515600" cy="5233181"/>
          </a:xfrm>
        </p:spPr>
        <p:txBody>
          <a:bodyPr>
            <a:normAutofit fontScale="40000" lnSpcReduction="20000"/>
          </a:bodyPr>
          <a:lstStyle/>
          <a:p>
            <a:pPr marL="0" indent="0">
              <a:lnSpc>
                <a:spcPct val="110000"/>
              </a:lnSpc>
              <a:buNone/>
            </a:pPr>
            <a:r>
              <a:rPr lang="en-US" sz="5600" dirty="0"/>
              <a:t>➜</a:t>
            </a:r>
            <a:r>
              <a:rPr lang="en-US" sz="5900" b="1" dirty="0"/>
              <a:t> E.g. Laboratory Experiments</a:t>
            </a:r>
          </a:p>
          <a:p>
            <a:pPr marL="900113">
              <a:lnSpc>
                <a:spcPct val="110000"/>
              </a:lnSpc>
              <a:buFont typeface="Wingdings" panose="05000000000000000000" pitchFamily="2" charset="2"/>
              <a:buChar char="Ø"/>
            </a:pPr>
            <a:r>
              <a:rPr lang="en-US" sz="5600" dirty="0"/>
              <a:t>Cannot study large scale software development in the lab!</a:t>
            </a:r>
          </a:p>
          <a:p>
            <a:pPr marL="900113">
              <a:lnSpc>
                <a:spcPct val="110000"/>
              </a:lnSpc>
              <a:buFont typeface="Wingdings" panose="05000000000000000000" pitchFamily="2" charset="2"/>
              <a:buChar char="Ø"/>
            </a:pPr>
            <a:r>
              <a:rPr lang="en-US" sz="5600" dirty="0"/>
              <a:t>Too many variables to control them all!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en-US" sz="5600" dirty="0"/>
              <a:t>➜ </a:t>
            </a:r>
            <a:r>
              <a:rPr lang="en-US" sz="5900" b="1" dirty="0"/>
              <a:t>E.g. Case Studies</a:t>
            </a:r>
          </a:p>
          <a:p>
            <a:pPr marL="900113">
              <a:lnSpc>
                <a:spcPct val="110000"/>
              </a:lnSpc>
              <a:buFont typeface="Wingdings" panose="05000000000000000000" pitchFamily="2" charset="2"/>
              <a:buChar char="Ø"/>
            </a:pPr>
            <a:r>
              <a:rPr lang="en-US" sz="5700" dirty="0"/>
              <a:t>How do we know what’s true in one project generalizes to others?</a:t>
            </a:r>
          </a:p>
          <a:p>
            <a:pPr marL="900113">
              <a:lnSpc>
                <a:spcPct val="110000"/>
              </a:lnSpc>
              <a:buFont typeface="Wingdings" panose="05000000000000000000" pitchFamily="2" charset="2"/>
              <a:buChar char="Ø"/>
            </a:pPr>
            <a:r>
              <a:rPr lang="en-US" sz="5700" dirty="0"/>
              <a:t>Researcher chose what questions to ask, hence biased the study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en-US" sz="5600" dirty="0"/>
              <a:t>➜ </a:t>
            </a:r>
            <a:r>
              <a:rPr lang="en-US" sz="5900" b="1" dirty="0"/>
              <a:t>E.g. Surveys</a:t>
            </a:r>
          </a:p>
          <a:p>
            <a:pPr marL="900113">
              <a:lnSpc>
                <a:spcPct val="110000"/>
              </a:lnSpc>
              <a:buFont typeface="Wingdings" panose="05000000000000000000" pitchFamily="2" charset="2"/>
              <a:buChar char="Ø"/>
            </a:pPr>
            <a:r>
              <a:rPr lang="en-US" sz="5700" dirty="0"/>
              <a:t>Self-­selection of respondents biases the study</a:t>
            </a:r>
          </a:p>
          <a:p>
            <a:pPr marL="900113">
              <a:lnSpc>
                <a:spcPct val="110000"/>
              </a:lnSpc>
              <a:buFont typeface="Wingdings" panose="05000000000000000000" pitchFamily="2" charset="2"/>
              <a:buChar char="Ø"/>
            </a:pPr>
            <a:r>
              <a:rPr lang="en-US" sz="5700" dirty="0"/>
              <a:t>Respondents </a:t>
            </a:r>
            <a:r>
              <a:rPr lang="en-US" sz="5700" dirty="0" smtClean="0"/>
              <a:t>tell </a:t>
            </a:r>
            <a:r>
              <a:rPr lang="en-US" sz="5700" dirty="0"/>
              <a:t>you what they think </a:t>
            </a:r>
            <a:r>
              <a:rPr lang="en-US" sz="5700" dirty="0" smtClean="0"/>
              <a:t>they </a:t>
            </a:r>
            <a:r>
              <a:rPr lang="en-US" sz="5700" dirty="0"/>
              <a:t>ought to do, not what they actually do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en-US" sz="6400" dirty="0"/>
              <a:t>➜ </a:t>
            </a:r>
            <a:r>
              <a:rPr lang="en-US" sz="5900" b="1" dirty="0"/>
              <a:t>…etc...</a:t>
            </a:r>
            <a:endParaRPr lang="ru-RU" sz="5900" b="1" dirty="0"/>
          </a:p>
        </p:txBody>
      </p:sp>
    </p:spTree>
    <p:extLst>
      <p:ext uri="{BB962C8B-B14F-4D97-AF65-F5344CB8AC3E}">
        <p14:creationId xmlns:p14="http://schemas.microsoft.com/office/powerpoint/2010/main" val="3665046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E2075AD0-68E8-4580-B551-279653565E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44697"/>
          </a:xfrm>
        </p:spPr>
        <p:txBody>
          <a:bodyPr/>
          <a:lstStyle/>
          <a:p>
            <a:r>
              <a:rPr lang="en-US" dirty="0"/>
              <a:t>Strategies to overcome weaknesses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7A6104E9-EF4C-459F-B209-DCD4069872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63040"/>
            <a:ext cx="10515600" cy="5261317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b="1" dirty="0"/>
              <a:t>➜ Theory-­building </a:t>
            </a:r>
          </a:p>
          <a:p>
            <a:pPr marL="633413">
              <a:buFont typeface="Wingdings" panose="05000000000000000000" pitchFamily="2" charset="2"/>
              <a:buChar char="Ø"/>
            </a:pPr>
            <a:r>
              <a:rPr lang="en-US" sz="2000" dirty="0"/>
              <a:t> </a:t>
            </a:r>
            <a:r>
              <a:rPr lang="en-US" sz="2200" dirty="0"/>
              <a:t>Testing a hypothesis is pointless (single flawed study!)…</a:t>
            </a:r>
          </a:p>
          <a:p>
            <a:pPr marL="633413">
              <a:buFont typeface="Wingdings" panose="05000000000000000000" pitchFamily="2" charset="2"/>
              <a:buChar char="Ø"/>
            </a:pPr>
            <a:r>
              <a:rPr lang="en-US" sz="2200" dirty="0"/>
              <a:t> …unless it </a:t>
            </a:r>
            <a:r>
              <a:rPr lang="en-US" sz="2200" b="1" dirty="0">
                <a:solidFill>
                  <a:srgbClr val="FF0000"/>
                </a:solidFill>
              </a:rPr>
              <a:t>builds evidence for a clearly stated theory</a:t>
            </a:r>
          </a:p>
          <a:p>
            <a:pPr marL="0" indent="0">
              <a:buNone/>
            </a:pPr>
            <a:r>
              <a:rPr lang="en-US" b="1" dirty="0"/>
              <a:t>➜ Empirical Induction</a:t>
            </a:r>
          </a:p>
          <a:p>
            <a:pPr marL="633413">
              <a:buFont typeface="Wingdings" panose="05000000000000000000" pitchFamily="2" charset="2"/>
              <a:buChar char="Ø"/>
            </a:pPr>
            <a:r>
              <a:rPr lang="en-US" sz="2200" dirty="0"/>
              <a:t> Series of studies over time…</a:t>
            </a:r>
          </a:p>
          <a:p>
            <a:pPr marL="633413">
              <a:buFont typeface="Wingdings" panose="05000000000000000000" pitchFamily="2" charset="2"/>
              <a:buChar char="Ø"/>
            </a:pPr>
            <a:r>
              <a:rPr lang="en-US" sz="2200" dirty="0"/>
              <a:t>Each designed to probe more aspects of the theory</a:t>
            </a:r>
          </a:p>
          <a:p>
            <a:pPr marL="633413">
              <a:buFont typeface="Wingdings" panose="05000000000000000000" pitchFamily="2" charset="2"/>
              <a:buChar char="Ø"/>
            </a:pPr>
            <a:r>
              <a:rPr lang="en-US" sz="2200" dirty="0"/>
              <a:t>…together </a:t>
            </a:r>
            <a:r>
              <a:rPr lang="en-US" sz="2200" b="1" dirty="0">
                <a:solidFill>
                  <a:srgbClr val="FF0000"/>
                </a:solidFill>
              </a:rPr>
              <a:t>build evidence for a clearly stated theory</a:t>
            </a:r>
          </a:p>
          <a:p>
            <a:pPr marL="0" indent="0">
              <a:buNone/>
            </a:pPr>
            <a:r>
              <a:rPr lang="en-US" b="1" dirty="0"/>
              <a:t>➜ Mixed Methods Research</a:t>
            </a:r>
          </a:p>
          <a:p>
            <a:pPr marL="633413">
              <a:buFont typeface="Wingdings" panose="05000000000000000000" pitchFamily="2" charset="2"/>
              <a:buChar char="Ø"/>
            </a:pPr>
            <a:r>
              <a:rPr lang="en-US" sz="2200" dirty="0"/>
              <a:t>Use multiple methods to investigate the same research question</a:t>
            </a:r>
          </a:p>
          <a:p>
            <a:pPr marL="633413">
              <a:buFont typeface="Wingdings" panose="05000000000000000000" pitchFamily="2" charset="2"/>
              <a:buChar char="Ø"/>
            </a:pPr>
            <a:r>
              <a:rPr lang="en-US" sz="2200" dirty="0"/>
              <a:t>Each method compensates for the flaws of the others</a:t>
            </a:r>
          </a:p>
          <a:p>
            <a:pPr marL="633413">
              <a:buFont typeface="Wingdings" panose="05000000000000000000" pitchFamily="2" charset="2"/>
              <a:buChar char="Ø"/>
            </a:pPr>
            <a:r>
              <a:rPr lang="en-US" sz="2200" dirty="0"/>
              <a:t>…together </a:t>
            </a:r>
            <a:r>
              <a:rPr lang="en-US" sz="2200" b="1" dirty="0">
                <a:solidFill>
                  <a:srgbClr val="FF0000"/>
                </a:solidFill>
              </a:rPr>
              <a:t>build evidence for a clearly stated theory</a:t>
            </a:r>
            <a:endParaRPr lang="ru-RU" sz="22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85471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2F7CDF99-917E-4A18-9DF5-DB787BF03B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is a research contribution?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7790833B-C09F-4423-9E86-8776900EBB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486275"/>
          </a:xfrm>
        </p:spPr>
        <p:txBody>
          <a:bodyPr>
            <a:normAutofit lnSpcReduction="10000"/>
          </a:bodyPr>
          <a:lstStyle/>
          <a:p>
            <a:pPr>
              <a:lnSpc>
                <a:spcPct val="100000"/>
              </a:lnSpc>
            </a:pPr>
            <a:r>
              <a:rPr lang="en-US" sz="3200" dirty="0"/>
              <a:t>A better understanding of how people use </a:t>
            </a:r>
            <a:r>
              <a:rPr lang="en-US" sz="3200" dirty="0" smtClean="0"/>
              <a:t>computational tools?</a:t>
            </a:r>
            <a:endParaRPr lang="en-US" sz="3200" dirty="0"/>
          </a:p>
          <a:p>
            <a:pPr>
              <a:lnSpc>
                <a:spcPct val="100000"/>
              </a:lnSpc>
            </a:pPr>
            <a:r>
              <a:rPr lang="en-US" sz="3200" dirty="0"/>
              <a:t>Identification of problems with the current state-of-the-art?</a:t>
            </a:r>
          </a:p>
          <a:p>
            <a:pPr>
              <a:lnSpc>
                <a:spcPct val="100000"/>
              </a:lnSpc>
            </a:pPr>
            <a:r>
              <a:rPr lang="en-US" sz="3200" dirty="0"/>
              <a:t>A characterization of the properties  of new tools/techniques?</a:t>
            </a:r>
          </a:p>
          <a:p>
            <a:pPr>
              <a:lnSpc>
                <a:spcPct val="100000"/>
              </a:lnSpc>
            </a:pPr>
            <a:r>
              <a:rPr lang="en-US" sz="3200" dirty="0"/>
              <a:t>Evidence that approach A is better than approach B?</a:t>
            </a:r>
          </a:p>
          <a:p>
            <a:endParaRPr lang="en-US" dirty="0"/>
          </a:p>
          <a:p>
            <a:pPr marL="0" indent="0" algn="ctr">
              <a:buNone/>
            </a:pPr>
            <a:r>
              <a:rPr lang="en-US" sz="4000" b="1" dirty="0"/>
              <a:t>How will you validate your claims? </a:t>
            </a:r>
            <a:endParaRPr lang="ru-RU" sz="4000" b="1" dirty="0"/>
          </a:p>
        </p:txBody>
      </p:sp>
    </p:spTree>
    <p:extLst>
      <p:ext uri="{BB962C8B-B14F-4D97-AF65-F5344CB8AC3E}">
        <p14:creationId xmlns:p14="http://schemas.microsoft.com/office/powerpoint/2010/main" val="21178934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597A2C55-1AE7-4A35-B614-2AED0847AA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Meet Stuart Dent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57CBDEF2-8F0F-429F-B5A5-792EE1D0E2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4911" y="1811558"/>
            <a:ext cx="7357403" cy="4279753"/>
          </a:xfrm>
        </p:spPr>
        <p:txBody>
          <a:bodyPr>
            <a:normAutofit lnSpcReduction="10000"/>
          </a:bodyPr>
          <a:lstStyle/>
          <a:p>
            <a:r>
              <a:rPr lang="en-US" dirty="0"/>
              <a:t>Name: </a:t>
            </a:r>
          </a:p>
          <a:p>
            <a:pPr marL="0" indent="0">
              <a:buNone/>
            </a:pPr>
            <a:r>
              <a:rPr lang="en-US" dirty="0"/>
              <a:t>   Stuart Dent</a:t>
            </a:r>
          </a:p>
          <a:p>
            <a:r>
              <a:rPr lang="en-US" dirty="0"/>
              <a:t>Topic:</a:t>
            </a:r>
          </a:p>
          <a:p>
            <a:pPr marL="0" indent="0">
              <a:buNone/>
            </a:pPr>
            <a:r>
              <a:rPr lang="en-US" b="1" dirty="0"/>
              <a:t>Merging Stakeholder views in Model Driven Development</a:t>
            </a:r>
          </a:p>
          <a:p>
            <a:r>
              <a:rPr lang="en-US" dirty="0"/>
              <a:t>Status:</a:t>
            </a:r>
          </a:p>
          <a:p>
            <a:pPr marL="534988">
              <a:buFont typeface="Wingdings" panose="05000000000000000000" pitchFamily="2" charset="2"/>
              <a:buChar char="ü"/>
            </a:pPr>
            <a:r>
              <a:rPr lang="en-US" dirty="0"/>
              <a:t>2 years into his PhD</a:t>
            </a:r>
          </a:p>
          <a:p>
            <a:pPr marL="534988">
              <a:buFont typeface="Wingdings" panose="05000000000000000000" pitchFamily="2" charset="2"/>
              <a:buChar char="ü"/>
            </a:pPr>
            <a:r>
              <a:rPr lang="en-US" dirty="0"/>
              <a:t>Has build a tool</a:t>
            </a:r>
          </a:p>
          <a:p>
            <a:pPr marL="534988">
              <a:buFont typeface="Wingdings" panose="05000000000000000000" pitchFamily="2" charset="2"/>
              <a:buChar char="ü"/>
            </a:pPr>
            <a:r>
              <a:rPr lang="en-US" dirty="0"/>
              <a:t>Needs an evaluation plan</a:t>
            </a:r>
            <a:endParaRPr lang="ru-RU" dirty="0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E80870D9-59F0-404A-9F77-C67E63F50F1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90096" y="1811558"/>
            <a:ext cx="3263704" cy="47897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47075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EB3BE024-C8E0-460D-999F-60335E968B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40677"/>
            <a:ext cx="10515600" cy="759655"/>
          </a:xfrm>
        </p:spPr>
        <p:txBody>
          <a:bodyPr>
            <a:normAutofit/>
          </a:bodyPr>
          <a:lstStyle/>
          <a:p>
            <a:r>
              <a:rPr lang="en-US" dirty="0"/>
              <a:t>Stu’s evaluation plan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BDCBB88C-5241-4020-BDC5-A532D827D5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900332"/>
            <a:ext cx="10515600" cy="5683348"/>
          </a:xfrm>
        </p:spPr>
        <p:txBody>
          <a:bodyPr/>
          <a:lstStyle/>
          <a:p>
            <a:pPr marL="0" indent="0">
              <a:buNone/>
            </a:pPr>
            <a:r>
              <a:rPr lang="en-US" b="1" dirty="0"/>
              <a:t>Formal experiment</a:t>
            </a:r>
          </a:p>
          <a:p>
            <a:r>
              <a:rPr lang="en-US" sz="2400" dirty="0"/>
              <a:t>Independent variable: Stu-Merge vs. Rational Architect</a:t>
            </a:r>
          </a:p>
          <a:p>
            <a:r>
              <a:rPr lang="en-US" sz="2400" dirty="0"/>
              <a:t>dependent variable: Correctness, speed, Subjective Assessment</a:t>
            </a:r>
          </a:p>
          <a:p>
            <a:r>
              <a:rPr lang="en-US" sz="2400" dirty="0"/>
              <a:t>Task: merging class diagrams from two different stakeholders’ models</a:t>
            </a:r>
          </a:p>
          <a:p>
            <a:r>
              <a:rPr lang="en-US" sz="2400" dirty="0"/>
              <a:t>Subjects: Grad Students in SE</a:t>
            </a:r>
          </a:p>
          <a:p>
            <a:r>
              <a:rPr lang="en-US" sz="2400" dirty="0"/>
              <a:t>H1: “Stu-Merge produce correct merges more often than RA”</a:t>
            </a:r>
          </a:p>
          <a:p>
            <a:r>
              <a:rPr lang="en-US" sz="2400" dirty="0"/>
              <a:t>H2: “Subjects produce merges faster with Stu-Merge than with RA”</a:t>
            </a:r>
          </a:p>
          <a:p>
            <a:r>
              <a:rPr lang="en-US" sz="2400" dirty="0"/>
              <a:t>H3: “Subjects prefer using Stu-Merge to RA”</a:t>
            </a:r>
          </a:p>
          <a:p>
            <a:pPr marL="0" indent="0">
              <a:buNone/>
            </a:pPr>
            <a:r>
              <a:rPr lang="en-US" b="1" dirty="0"/>
              <a:t>Results</a:t>
            </a:r>
          </a:p>
          <a:p>
            <a:r>
              <a:rPr lang="en-US" sz="2400" dirty="0"/>
              <a:t>H1 accepted (strong evidence)</a:t>
            </a:r>
          </a:p>
          <a:p>
            <a:r>
              <a:rPr lang="en-US" sz="2400" dirty="0"/>
              <a:t>H2 &amp; H3 rejected</a:t>
            </a:r>
          </a:p>
          <a:p>
            <a:r>
              <a:rPr lang="en-US" sz="2400" dirty="0"/>
              <a:t>Subjects found the tool </a:t>
            </a:r>
            <a:r>
              <a:rPr lang="en-US" sz="2400" dirty="0" smtClean="0"/>
              <a:t>unintuitive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469465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042809" y="136187"/>
            <a:ext cx="802531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>
                <a:latin typeface="Segoe Print" panose="02000600000000000000" pitchFamily="2" charset="0"/>
              </a:rPr>
              <a:t>Experiments as Clinical Trials</a:t>
            </a:r>
            <a:endParaRPr lang="ru-RU" sz="3200" dirty="0">
              <a:latin typeface="Segoe Print" panose="02000600000000000000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597282" y="2888611"/>
            <a:ext cx="703309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solidFill>
                  <a:srgbClr val="C00000"/>
                </a:solidFill>
                <a:latin typeface="Segoe Print" panose="02000600000000000000" pitchFamily="2" charset="0"/>
              </a:rPr>
              <a:t>Is drug A better than drug B?</a:t>
            </a:r>
            <a:endParaRPr lang="ru-RU" sz="3200" b="1" dirty="0">
              <a:solidFill>
                <a:srgbClr val="C00000"/>
              </a:solidFill>
              <a:latin typeface="Segoe Print" panose="02000600000000000000" pitchFamily="2" charset="0"/>
            </a:endParaRPr>
          </a:p>
        </p:txBody>
      </p:sp>
      <p:sp>
        <p:nvSpPr>
          <p:cNvPr id="7" name="Овальная выноска 6"/>
          <p:cNvSpPr/>
          <p:nvPr/>
        </p:nvSpPr>
        <p:spPr>
          <a:xfrm rot="10609001" flipH="1">
            <a:off x="1633417" y="1112623"/>
            <a:ext cx="2646127" cy="1682699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8" name="Овальная выноска 7"/>
          <p:cNvSpPr/>
          <p:nvPr/>
        </p:nvSpPr>
        <p:spPr>
          <a:xfrm rot="12291640" flipH="1">
            <a:off x="4835822" y="1098005"/>
            <a:ext cx="1957026" cy="1682699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Овальная выноска 8"/>
          <p:cNvSpPr/>
          <p:nvPr/>
        </p:nvSpPr>
        <p:spPr>
          <a:xfrm rot="11125837">
            <a:off x="7665575" y="1064383"/>
            <a:ext cx="3029954" cy="1682699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Овальная выноска 9"/>
          <p:cNvSpPr/>
          <p:nvPr/>
        </p:nvSpPr>
        <p:spPr>
          <a:xfrm rot="10609001" flipH="1" flipV="1">
            <a:off x="1639808" y="3750666"/>
            <a:ext cx="3063235" cy="1924476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Овальная выноска 10"/>
          <p:cNvSpPr/>
          <p:nvPr/>
        </p:nvSpPr>
        <p:spPr>
          <a:xfrm rot="12291640" flipH="1" flipV="1">
            <a:off x="4981077" y="3750664"/>
            <a:ext cx="2265511" cy="1924476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Овальная выноска 11"/>
          <p:cNvSpPr/>
          <p:nvPr/>
        </p:nvSpPr>
        <p:spPr>
          <a:xfrm rot="11125837" flipV="1">
            <a:off x="7390815" y="3637128"/>
            <a:ext cx="2942268" cy="1924476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TextBox 12"/>
          <p:cNvSpPr txBox="1"/>
          <p:nvPr/>
        </p:nvSpPr>
        <p:spPr>
          <a:xfrm>
            <a:off x="1867711" y="1501386"/>
            <a:ext cx="197765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chemeClr val="bg1"/>
                </a:solidFill>
                <a:latin typeface="Segoe Print" panose="02000600000000000000" pitchFamily="2" charset="0"/>
              </a:rPr>
              <a:t>Why would we expect it to be better?</a:t>
            </a:r>
            <a:endParaRPr lang="ru-RU" dirty="0">
              <a:solidFill>
                <a:schemeClr val="bg1"/>
              </a:solidFill>
              <a:latin typeface="Segoe Print" panose="02000600000000000000" pitchFamily="2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825508" y="1477689"/>
            <a:ext cx="197765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chemeClr val="bg1"/>
                </a:solidFill>
                <a:latin typeface="Segoe Print" panose="02000600000000000000" pitchFamily="2" charset="0"/>
              </a:rPr>
              <a:t>Why </a:t>
            </a:r>
            <a:r>
              <a:rPr lang="en-US" dirty="0" smtClean="0">
                <a:solidFill>
                  <a:schemeClr val="bg1"/>
                </a:solidFill>
                <a:latin typeface="Segoe Print" panose="02000600000000000000" pitchFamily="2" charset="0"/>
              </a:rPr>
              <a:t>do we need to know?</a:t>
            </a:r>
            <a:endParaRPr lang="ru-RU" dirty="0">
              <a:solidFill>
                <a:schemeClr val="bg1"/>
              </a:solidFill>
              <a:latin typeface="Segoe Print" panose="02000600000000000000" pitchFamily="2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8042559" y="1382053"/>
            <a:ext cx="197765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chemeClr val="bg1"/>
                </a:solidFill>
                <a:latin typeface="Segoe Print" panose="02000600000000000000" pitchFamily="2" charset="0"/>
              </a:rPr>
              <a:t>What will we do with the answer?</a:t>
            </a:r>
            <a:endParaRPr lang="ru-RU" dirty="0">
              <a:solidFill>
                <a:schemeClr val="bg1"/>
              </a:solidFill>
              <a:latin typeface="Segoe Print" panose="02000600000000000000" pitchFamily="2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7917048" y="4238417"/>
            <a:ext cx="197765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chemeClr val="bg1"/>
                </a:solidFill>
                <a:latin typeface="Segoe Print" panose="02000600000000000000" pitchFamily="2" charset="0"/>
              </a:rPr>
              <a:t>Better in what situations?</a:t>
            </a:r>
            <a:endParaRPr lang="ru-RU" dirty="0">
              <a:solidFill>
                <a:schemeClr val="bg1"/>
              </a:solidFill>
              <a:latin typeface="Segoe Print" panose="02000600000000000000" pitchFamily="2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5125005" y="4302949"/>
            <a:ext cx="197765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chemeClr val="bg1"/>
                </a:solidFill>
                <a:latin typeface="Segoe Print" panose="02000600000000000000" pitchFamily="2" charset="0"/>
              </a:rPr>
              <a:t>Better in what way?</a:t>
            </a:r>
            <a:endParaRPr lang="ru-RU" dirty="0">
              <a:solidFill>
                <a:schemeClr val="bg1"/>
              </a:solidFill>
              <a:latin typeface="Segoe Print" panose="02000600000000000000" pitchFamily="2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2146296" y="4372013"/>
            <a:ext cx="197765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chemeClr val="bg1"/>
                </a:solidFill>
                <a:latin typeface="Segoe Print" panose="02000600000000000000" pitchFamily="2" charset="0"/>
              </a:rPr>
              <a:t>Better at doing what?</a:t>
            </a:r>
            <a:endParaRPr lang="ru-RU" dirty="0">
              <a:solidFill>
                <a:schemeClr val="bg1"/>
              </a:solidFill>
              <a:latin typeface="Segoe Print" panose="020006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639843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3550593" y="3131803"/>
            <a:ext cx="703309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solidFill>
                  <a:srgbClr val="C00000"/>
                </a:solidFill>
                <a:latin typeface="Segoe Print" panose="02000600000000000000" pitchFamily="2" charset="0"/>
              </a:rPr>
              <a:t>YOU GOTTA HAVE A THEORY!</a:t>
            </a:r>
            <a:endParaRPr lang="ru-RU" sz="3200" b="1" dirty="0">
              <a:solidFill>
                <a:srgbClr val="C00000"/>
              </a:solidFill>
              <a:latin typeface="Segoe Print" panose="02000600000000000000" pitchFamily="2" charset="0"/>
            </a:endParaRPr>
          </a:p>
        </p:txBody>
      </p:sp>
      <p:sp>
        <p:nvSpPr>
          <p:cNvPr id="7" name="Овальная выноска 6"/>
          <p:cNvSpPr/>
          <p:nvPr/>
        </p:nvSpPr>
        <p:spPr>
          <a:xfrm rot="10609001" flipH="1">
            <a:off x="1633417" y="1112623"/>
            <a:ext cx="2646127" cy="1682699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3" name="TextBox 12"/>
          <p:cNvSpPr txBox="1"/>
          <p:nvPr/>
        </p:nvSpPr>
        <p:spPr>
          <a:xfrm>
            <a:off x="1867711" y="1501386"/>
            <a:ext cx="197765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chemeClr val="bg1"/>
                </a:solidFill>
                <a:latin typeface="Segoe Print" panose="02000600000000000000" pitchFamily="2" charset="0"/>
              </a:rPr>
              <a:t>Why would we expect it to be better?</a:t>
            </a:r>
            <a:endParaRPr lang="ru-RU" dirty="0">
              <a:solidFill>
                <a:schemeClr val="bg1"/>
              </a:solidFill>
              <a:latin typeface="Segoe Print" panose="020006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199074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E2075AD0-68E8-4580-B551-279653565E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44697"/>
          </a:xfrm>
        </p:spPr>
        <p:txBody>
          <a:bodyPr/>
          <a:lstStyle/>
          <a:p>
            <a:r>
              <a:rPr lang="en-US" dirty="0" smtClean="0"/>
              <a:t>Some Definitions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7A6104E9-EF4C-459F-B209-DCD4069872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63040"/>
            <a:ext cx="10515600" cy="5261317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b="1" dirty="0"/>
              <a:t>➜ </a:t>
            </a:r>
            <a:r>
              <a:rPr lang="en-US" b="1" dirty="0" smtClean="0"/>
              <a:t>A </a:t>
            </a:r>
            <a:r>
              <a:rPr lang="en-US" b="1" dirty="0" smtClean="0">
                <a:solidFill>
                  <a:srgbClr val="C00000"/>
                </a:solidFill>
              </a:rPr>
              <a:t>model</a:t>
            </a:r>
            <a:r>
              <a:rPr lang="en-US" b="1" dirty="0" smtClean="0"/>
              <a:t> is an abstract representation of a phenomenon or set of related phenomena</a:t>
            </a:r>
            <a:endParaRPr lang="en-US" b="1" dirty="0"/>
          </a:p>
          <a:p>
            <a:pPr marL="633413">
              <a:buFont typeface="Wingdings" panose="05000000000000000000" pitchFamily="2" charset="2"/>
              <a:buChar char="Ø"/>
            </a:pPr>
            <a:r>
              <a:rPr lang="en-US" sz="2200" dirty="0">
                <a:solidFill>
                  <a:srgbClr val="002060"/>
                </a:solidFill>
              </a:rPr>
              <a:t> </a:t>
            </a:r>
            <a:r>
              <a:rPr lang="en-US" sz="2200" dirty="0" smtClean="0">
                <a:solidFill>
                  <a:srgbClr val="002060"/>
                </a:solidFill>
              </a:rPr>
              <a:t>Some details included, others excluded</a:t>
            </a:r>
            <a:endParaRPr lang="en-US" sz="2200" b="1" dirty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en-US" b="1" dirty="0"/>
              <a:t>➜ </a:t>
            </a:r>
            <a:r>
              <a:rPr lang="en-US" b="1" dirty="0" smtClean="0"/>
              <a:t>A </a:t>
            </a:r>
            <a:r>
              <a:rPr lang="en-US" b="1" dirty="0">
                <a:solidFill>
                  <a:srgbClr val="C00000"/>
                </a:solidFill>
              </a:rPr>
              <a:t>theory</a:t>
            </a:r>
            <a:r>
              <a:rPr lang="en-US" b="1" dirty="0" smtClean="0"/>
              <a:t> is a set of statements that explain a set of phenomena</a:t>
            </a:r>
            <a:endParaRPr lang="en-US" b="1" dirty="0"/>
          </a:p>
          <a:p>
            <a:pPr marL="633413">
              <a:buFont typeface="Wingdings" panose="05000000000000000000" pitchFamily="2" charset="2"/>
              <a:buChar char="Ø"/>
            </a:pPr>
            <a:r>
              <a:rPr lang="en-US" sz="2200" dirty="0">
                <a:solidFill>
                  <a:srgbClr val="002060"/>
                </a:solidFill>
              </a:rPr>
              <a:t> Serves to explain and predict</a:t>
            </a:r>
          </a:p>
          <a:p>
            <a:pPr marL="633413">
              <a:buFont typeface="Wingdings" panose="05000000000000000000" pitchFamily="2" charset="2"/>
              <a:buChar char="Ø"/>
            </a:pPr>
            <a:r>
              <a:rPr lang="en-US" sz="2200" dirty="0">
                <a:solidFill>
                  <a:srgbClr val="002060"/>
                </a:solidFill>
              </a:rPr>
              <a:t> Precisely defined terminology</a:t>
            </a:r>
          </a:p>
          <a:p>
            <a:pPr marL="633413">
              <a:buFont typeface="Wingdings" panose="05000000000000000000" pitchFamily="2" charset="2"/>
              <a:buChar char="Ø"/>
            </a:pPr>
            <a:r>
              <a:rPr lang="en-US" sz="2200" dirty="0">
                <a:solidFill>
                  <a:srgbClr val="002060"/>
                </a:solidFill>
              </a:rPr>
              <a:t> Concepts, relationships, casual inferences </a:t>
            </a:r>
          </a:p>
          <a:p>
            <a:pPr marL="633413">
              <a:buFont typeface="Wingdings" panose="05000000000000000000" pitchFamily="2" charset="2"/>
              <a:buChar char="Ø"/>
            </a:pPr>
            <a:r>
              <a:rPr lang="en-US" sz="2200" dirty="0">
                <a:solidFill>
                  <a:srgbClr val="002060"/>
                </a:solidFill>
              </a:rPr>
              <a:t>(operational definitions for theoretical terms)</a:t>
            </a:r>
          </a:p>
          <a:p>
            <a:pPr marL="0" indent="0">
              <a:buNone/>
            </a:pPr>
            <a:r>
              <a:rPr lang="en-US" b="1" dirty="0"/>
              <a:t>➜ </a:t>
            </a:r>
            <a:r>
              <a:rPr lang="en-US" b="1" dirty="0" smtClean="0"/>
              <a:t>A </a:t>
            </a:r>
            <a:r>
              <a:rPr lang="en-US" b="1" dirty="0" smtClean="0">
                <a:solidFill>
                  <a:srgbClr val="C00000"/>
                </a:solidFill>
              </a:rPr>
              <a:t>hypothesis</a:t>
            </a:r>
            <a:r>
              <a:rPr lang="en-US" b="1" dirty="0" smtClean="0"/>
              <a:t> is testable statement derived from a theory</a:t>
            </a:r>
            <a:endParaRPr lang="en-US" b="1" dirty="0"/>
          </a:p>
          <a:p>
            <a:pPr marL="633413">
              <a:buFont typeface="Wingdings" panose="05000000000000000000" pitchFamily="2" charset="2"/>
              <a:buChar char="Ø"/>
            </a:pPr>
            <a:r>
              <a:rPr lang="en-US" sz="2200" dirty="0">
                <a:solidFill>
                  <a:srgbClr val="002060"/>
                </a:solidFill>
              </a:rPr>
              <a:t> Hypothesis is not a theory!</a:t>
            </a:r>
          </a:p>
          <a:p>
            <a:pPr marL="633413">
              <a:buFont typeface="Wingdings" panose="05000000000000000000" pitchFamily="2" charset="2"/>
              <a:buChar char="Ø"/>
            </a:pPr>
            <a:endParaRPr lang="en-US" sz="2200" dirty="0" smtClean="0"/>
          </a:p>
        </p:txBody>
      </p:sp>
    </p:spTree>
    <p:extLst>
      <p:ext uri="{BB962C8B-B14F-4D97-AF65-F5344CB8AC3E}">
        <p14:creationId xmlns:p14="http://schemas.microsoft.com/office/powerpoint/2010/main" val="30450688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D312A3C2-B594-4CF1-AF9D-D82E9D87B1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simpler definition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46F529D1-2BA1-46D3-BFB4-B8F8B9EC2B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5400" dirty="0"/>
              <a:t>A (good) </a:t>
            </a:r>
            <a:r>
              <a:rPr lang="en-US" sz="5400" b="1" dirty="0">
                <a:solidFill>
                  <a:srgbClr val="FF0000"/>
                </a:solidFill>
              </a:rPr>
              <a:t>Theory</a:t>
            </a:r>
            <a:r>
              <a:rPr lang="en-US" sz="5400" dirty="0"/>
              <a:t> is the</a:t>
            </a:r>
          </a:p>
          <a:p>
            <a:pPr marL="0" indent="0" algn="ctr">
              <a:buNone/>
            </a:pPr>
            <a:r>
              <a:rPr lang="en-US" sz="5400" dirty="0"/>
              <a:t> best explanation of all</a:t>
            </a:r>
          </a:p>
          <a:p>
            <a:pPr marL="0" indent="0" algn="ctr">
              <a:buNone/>
            </a:pPr>
            <a:r>
              <a:rPr lang="en-US" sz="5400" dirty="0"/>
              <a:t> the available evidence</a:t>
            </a:r>
            <a:endParaRPr lang="ru-RU" sz="5400" dirty="0"/>
          </a:p>
        </p:txBody>
      </p:sp>
    </p:spTree>
    <p:extLst>
      <p:ext uri="{BB962C8B-B14F-4D97-AF65-F5344CB8AC3E}">
        <p14:creationId xmlns:p14="http://schemas.microsoft.com/office/powerpoint/2010/main" val="12431639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BCD725F6-FD93-4BE8-9424-CC9E93F909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14325"/>
            <a:ext cx="10515600" cy="800101"/>
          </a:xfrm>
        </p:spPr>
        <p:txBody>
          <a:bodyPr/>
          <a:lstStyle/>
          <a:p>
            <a:pPr algn="ctr"/>
            <a:r>
              <a:rPr lang="en-US" dirty="0"/>
              <a:t>Vocabulary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59564858-AF71-4634-9D72-8606735F64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85900"/>
            <a:ext cx="10515600" cy="4691063"/>
          </a:xfrm>
        </p:spPr>
        <p:txBody>
          <a:bodyPr/>
          <a:lstStyle/>
          <a:p>
            <a:r>
              <a:rPr lang="en-US" dirty="0"/>
              <a:t>building evidence</a:t>
            </a:r>
            <a:r>
              <a:rPr lang="kk-KZ" dirty="0"/>
              <a:t> - построение доказательств,</a:t>
            </a:r>
          </a:p>
          <a:p>
            <a:r>
              <a:rPr lang="en-US" dirty="0"/>
              <a:t>explicit </a:t>
            </a:r>
            <a:r>
              <a:rPr lang="kk-KZ" dirty="0"/>
              <a:t> - явный</a:t>
            </a:r>
          </a:p>
          <a:p>
            <a:r>
              <a:rPr lang="en-US" dirty="0"/>
              <a:t>rely on</a:t>
            </a:r>
            <a:r>
              <a:rPr lang="kk-KZ" dirty="0"/>
              <a:t> – полагаться на </a:t>
            </a:r>
          </a:p>
          <a:p>
            <a:r>
              <a:rPr lang="en-US" dirty="0"/>
              <a:t>tacit – </a:t>
            </a:r>
            <a:r>
              <a:rPr lang="kk-KZ" dirty="0" smtClean="0"/>
              <a:t>неявное</a:t>
            </a:r>
            <a:r>
              <a:rPr lang="ru-RU" dirty="0" smtClean="0"/>
              <a:t>, подразумеваемое</a:t>
            </a:r>
            <a:endParaRPr lang="kk-KZ" dirty="0"/>
          </a:p>
          <a:p>
            <a:r>
              <a:rPr lang="en-US" dirty="0"/>
              <a:t>Scientific Inquiry – </a:t>
            </a:r>
            <a:r>
              <a:rPr lang="ru-RU" dirty="0"/>
              <a:t>научное исследование</a:t>
            </a:r>
            <a:endParaRPr lang="en-US" dirty="0"/>
          </a:p>
          <a:p>
            <a:r>
              <a:rPr lang="en-US" dirty="0"/>
              <a:t>Claims – </a:t>
            </a:r>
            <a:r>
              <a:rPr lang="kk-KZ" dirty="0"/>
              <a:t>требовани</a:t>
            </a:r>
            <a:r>
              <a:rPr lang="ru-RU" dirty="0"/>
              <a:t>я, утверждения</a:t>
            </a:r>
            <a:endParaRPr lang="en-US" dirty="0"/>
          </a:p>
          <a:p>
            <a:r>
              <a:rPr lang="en-US" dirty="0"/>
              <a:t>Contribution – </a:t>
            </a:r>
            <a:r>
              <a:rPr lang="ru-RU" dirty="0"/>
              <a:t>вклад, взнос</a:t>
            </a:r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326875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E2075AD0-68E8-4580-B551-279653565E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17640" y="90805"/>
            <a:ext cx="3408680" cy="844697"/>
          </a:xfrm>
        </p:spPr>
        <p:txBody>
          <a:bodyPr/>
          <a:lstStyle/>
          <a:p>
            <a:r>
              <a:rPr lang="en-US" dirty="0" smtClean="0"/>
              <a:t>Stu’s Theory	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7A6104E9-EF4C-459F-B209-DCD4069872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4360" y="793262"/>
            <a:ext cx="10515600" cy="592249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b="1" dirty="0"/>
              <a:t>➜ </a:t>
            </a:r>
            <a:r>
              <a:rPr lang="en-US" b="1" dirty="0" smtClean="0"/>
              <a:t>Background Assumptions</a:t>
            </a:r>
            <a:endParaRPr lang="en-US" b="1" dirty="0"/>
          </a:p>
          <a:p>
            <a:pPr marL="633413">
              <a:buFont typeface="Wingdings" panose="05000000000000000000" pitchFamily="2" charset="2"/>
              <a:buChar char="Ø"/>
            </a:pPr>
            <a:r>
              <a:rPr lang="en-US" sz="2200" dirty="0">
                <a:solidFill>
                  <a:srgbClr val="002060"/>
                </a:solidFill>
              </a:rPr>
              <a:t> </a:t>
            </a:r>
            <a:r>
              <a:rPr lang="en-US" sz="2200" dirty="0" smtClean="0">
                <a:solidFill>
                  <a:srgbClr val="002060"/>
                </a:solidFill>
              </a:rPr>
              <a:t>Large team projects, models contributed by many actors</a:t>
            </a:r>
          </a:p>
          <a:p>
            <a:pPr marL="633413">
              <a:buFont typeface="Wingdings" panose="05000000000000000000" pitchFamily="2" charset="2"/>
              <a:buChar char="Ø"/>
            </a:pPr>
            <a:r>
              <a:rPr lang="en-US" sz="2200" b="1" dirty="0">
                <a:solidFill>
                  <a:srgbClr val="002060"/>
                </a:solidFill>
              </a:rPr>
              <a:t> </a:t>
            </a:r>
            <a:r>
              <a:rPr lang="en-US" sz="2200" dirty="0">
                <a:solidFill>
                  <a:srgbClr val="002060"/>
                </a:solidFill>
              </a:rPr>
              <a:t>Models are fragmentary, capture partial views</a:t>
            </a:r>
          </a:p>
          <a:p>
            <a:pPr marL="633413">
              <a:buFont typeface="Wingdings" panose="05000000000000000000" pitchFamily="2" charset="2"/>
              <a:buChar char="Ø"/>
            </a:pPr>
            <a:r>
              <a:rPr lang="en-US" sz="2200" dirty="0">
                <a:solidFill>
                  <a:srgbClr val="002060"/>
                </a:solidFill>
              </a:rPr>
              <a:t> Partial views are inconsistent and incomplete most of the time</a:t>
            </a:r>
          </a:p>
          <a:p>
            <a:pPr marL="0" indent="0">
              <a:buNone/>
            </a:pPr>
            <a:r>
              <a:rPr lang="en-US" b="1" dirty="0"/>
              <a:t>➜ </a:t>
            </a:r>
            <a:r>
              <a:rPr lang="en-US" b="1" dirty="0" smtClean="0"/>
              <a:t>Basic Theory</a:t>
            </a:r>
            <a:endParaRPr lang="en-US" b="1" dirty="0"/>
          </a:p>
          <a:p>
            <a:pPr marL="633413">
              <a:buFont typeface="Wingdings" panose="05000000000000000000" pitchFamily="2" charset="2"/>
              <a:buChar char="Ø"/>
            </a:pPr>
            <a:r>
              <a:rPr lang="en-US" sz="2200" dirty="0">
                <a:solidFill>
                  <a:srgbClr val="002060"/>
                </a:solidFill>
              </a:rPr>
              <a:t> </a:t>
            </a:r>
            <a:r>
              <a:rPr lang="en-US" sz="2200" dirty="0" smtClean="0">
                <a:solidFill>
                  <a:srgbClr val="002060"/>
                </a:solidFill>
              </a:rPr>
              <a:t>(Brief summary)</a:t>
            </a:r>
            <a:endParaRPr lang="en-US" sz="2200" dirty="0">
              <a:solidFill>
                <a:srgbClr val="002060"/>
              </a:solidFill>
            </a:endParaRPr>
          </a:p>
          <a:p>
            <a:pPr marL="633413">
              <a:buFont typeface="Wingdings" panose="05000000000000000000" pitchFamily="2" charset="2"/>
              <a:buChar char="Ø"/>
            </a:pPr>
            <a:r>
              <a:rPr lang="en-US" sz="2200" dirty="0">
                <a:solidFill>
                  <a:srgbClr val="002060"/>
                </a:solidFill>
              </a:rPr>
              <a:t> </a:t>
            </a:r>
            <a:r>
              <a:rPr lang="en-US" sz="2200" dirty="0" smtClean="0">
                <a:solidFill>
                  <a:srgbClr val="002060"/>
                </a:solidFill>
              </a:rPr>
              <a:t>Model merging is an exploratory process, in which the aim is to discover intended relationships between views. ‘Goodnes</a:t>
            </a:r>
            <a:r>
              <a:rPr lang="en-US" sz="2200" dirty="0">
                <a:solidFill>
                  <a:srgbClr val="002060"/>
                </a:solidFill>
              </a:rPr>
              <a:t>s</a:t>
            </a:r>
            <a:r>
              <a:rPr lang="en-US" sz="2200" dirty="0" smtClean="0">
                <a:solidFill>
                  <a:srgbClr val="002060"/>
                </a:solidFill>
              </a:rPr>
              <a:t>’ of a merge is a subjective judgment. If an attempted merge doesn’t seem ‘good’, many need to change either the models, or the way in which they were mapped together.</a:t>
            </a:r>
          </a:p>
          <a:p>
            <a:pPr marL="633413">
              <a:buFont typeface="Wingdings" panose="05000000000000000000" pitchFamily="2" charset="2"/>
              <a:buChar char="Ø"/>
            </a:pPr>
            <a:r>
              <a:rPr lang="en-US" sz="2200" dirty="0" smtClean="0">
                <a:solidFill>
                  <a:srgbClr val="002060"/>
                </a:solidFill>
              </a:rPr>
              <a:t>[Still needs some work]</a:t>
            </a:r>
            <a:endParaRPr lang="en-US" sz="2200" dirty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en-US" b="1" dirty="0"/>
              <a:t>➜ </a:t>
            </a:r>
            <a:r>
              <a:rPr lang="en-US" b="1" dirty="0" smtClean="0"/>
              <a:t>Derived Hypotheses</a:t>
            </a:r>
            <a:endParaRPr lang="en-US" b="1" dirty="0"/>
          </a:p>
          <a:p>
            <a:pPr marL="633413">
              <a:buFont typeface="Wingdings" panose="05000000000000000000" pitchFamily="2" charset="2"/>
              <a:buChar char="Ø"/>
            </a:pPr>
            <a:r>
              <a:rPr lang="en-US" sz="2200" dirty="0">
                <a:solidFill>
                  <a:srgbClr val="002060"/>
                </a:solidFill>
              </a:rPr>
              <a:t> </a:t>
            </a:r>
            <a:r>
              <a:rPr lang="en-US" sz="2200" dirty="0" smtClean="0">
                <a:solidFill>
                  <a:srgbClr val="002060"/>
                </a:solidFill>
              </a:rPr>
              <a:t>Useful merge tools need to represent relationships explicitly</a:t>
            </a:r>
          </a:p>
          <a:p>
            <a:pPr marL="633413">
              <a:buFont typeface="Wingdings" panose="05000000000000000000" pitchFamily="2" charset="2"/>
              <a:buChar char="Ø"/>
            </a:pPr>
            <a:r>
              <a:rPr lang="en-US" sz="2200" dirty="0">
                <a:solidFill>
                  <a:srgbClr val="002060"/>
                </a:solidFill>
              </a:rPr>
              <a:t> </a:t>
            </a:r>
            <a:r>
              <a:rPr lang="en-US" sz="2200" dirty="0" smtClean="0">
                <a:solidFill>
                  <a:srgbClr val="002060"/>
                </a:solidFill>
              </a:rPr>
              <a:t>Useful merge tools need to be complete (work for any models, even if inconsistent)</a:t>
            </a:r>
            <a:endParaRPr lang="en-US" sz="2200" dirty="0">
              <a:solidFill>
                <a:srgbClr val="002060"/>
              </a:solidFill>
            </a:endParaRPr>
          </a:p>
          <a:p>
            <a:pPr marL="633413">
              <a:buFont typeface="Wingdings" panose="05000000000000000000" pitchFamily="2" charset="2"/>
              <a:buChar char="Ø"/>
            </a:pPr>
            <a:endParaRPr lang="en-US" sz="2200" dirty="0" smtClean="0"/>
          </a:p>
        </p:txBody>
      </p:sp>
    </p:spTree>
    <p:extLst>
      <p:ext uri="{BB962C8B-B14F-4D97-AF65-F5344CB8AC3E}">
        <p14:creationId xmlns:p14="http://schemas.microsoft.com/office/powerpoint/2010/main" val="27708838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>
            <a:extLst>
              <a:ext uri="{FF2B5EF4-FFF2-40B4-BE49-F238E27FC236}">
                <a16:creationId xmlns:a16="http://schemas.microsoft.com/office/drawing/2014/main" xmlns="" id="{97719D7C-2B7A-469D-A7A1-172D1D7C937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6064" y="0"/>
            <a:ext cx="10116598" cy="6896670"/>
          </a:xfrm>
          <a:prstGeom prst="rect">
            <a:avLst/>
          </a:prstGeom>
        </p:spPr>
      </p:pic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xmlns="" id="{7173D250-229C-4BF5-861C-E96A66A6E62E}"/>
              </a:ext>
            </a:extLst>
          </p:cNvPr>
          <p:cNvSpPr/>
          <p:nvPr/>
        </p:nvSpPr>
        <p:spPr>
          <a:xfrm>
            <a:off x="817418" y="0"/>
            <a:ext cx="969818" cy="47105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631512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CD978818-BF9D-4CE1-A9B3-9DF1F8CA4A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6000" dirty="0"/>
              <a:t>Thanks for your attention!</a:t>
            </a:r>
            <a:endParaRPr lang="ru-RU" sz="6000" dirty="0"/>
          </a:p>
        </p:txBody>
      </p:sp>
    </p:spTree>
    <p:extLst>
      <p:ext uri="{BB962C8B-B14F-4D97-AF65-F5344CB8AC3E}">
        <p14:creationId xmlns:p14="http://schemas.microsoft.com/office/powerpoint/2010/main" val="10879732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298546E1-D9A5-4AD4-8636-420E08D97F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42876"/>
            <a:ext cx="10515600" cy="757238"/>
          </a:xfrm>
        </p:spPr>
        <p:txBody>
          <a:bodyPr/>
          <a:lstStyle/>
          <a:p>
            <a:r>
              <a:rPr lang="en-US" b="1" dirty="0"/>
              <a:t>Course Goals</a:t>
            </a:r>
            <a:endParaRPr lang="ru-RU" b="1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BD12F22A-B93A-4878-A62A-CF893C2F83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9852" y="1081024"/>
            <a:ext cx="11892148" cy="5643563"/>
          </a:xfrm>
        </p:spPr>
        <p:txBody>
          <a:bodyPr>
            <a:noAutofit/>
          </a:bodyPr>
          <a:lstStyle/>
          <a:p>
            <a:pPr indent="222250">
              <a:buFont typeface="Courier New" panose="02070309020205020404" pitchFamily="49" charset="0"/>
              <a:buChar char="o"/>
            </a:pPr>
            <a:r>
              <a:rPr lang="en-US" sz="3200" dirty="0" smtClean="0"/>
              <a:t> </a:t>
            </a:r>
            <a:r>
              <a:rPr lang="en-US" sz="3200" dirty="0"/>
              <a:t>Motivate the need for an empirical basis for </a:t>
            </a:r>
            <a:r>
              <a:rPr lang="en-US" sz="3200" dirty="0" smtClean="0"/>
              <a:t>research </a:t>
            </a:r>
            <a:r>
              <a:rPr lang="en-US" sz="3200" dirty="0"/>
              <a:t>claims</a:t>
            </a:r>
          </a:p>
          <a:p>
            <a:pPr indent="222250">
              <a:buFont typeface="Courier New" panose="02070309020205020404" pitchFamily="49" charset="0"/>
              <a:buChar char="o"/>
            </a:pPr>
            <a:r>
              <a:rPr lang="ru-RU" sz="3200" dirty="0"/>
              <a:t> </a:t>
            </a:r>
            <a:r>
              <a:rPr lang="en-US" sz="3200" dirty="0" smtClean="0"/>
              <a:t>Prepare </a:t>
            </a:r>
            <a:r>
              <a:rPr lang="en-US" sz="3200" dirty="0"/>
              <a:t>students for advanced research:</a:t>
            </a:r>
          </a:p>
          <a:p>
            <a:pPr marL="228600" lvl="1" indent="222250">
              <a:buFont typeface="Wingdings" panose="05000000000000000000" pitchFamily="2" charset="2"/>
              <a:buChar char="v"/>
            </a:pPr>
            <a:r>
              <a:rPr lang="en-US" sz="3200" dirty="0"/>
              <a:t>Learn how to plan, conduct and report on empirical investigations.</a:t>
            </a:r>
          </a:p>
          <a:p>
            <a:pPr marL="228600" lvl="1" indent="222250">
              <a:buFont typeface="Wingdings" panose="05000000000000000000" pitchFamily="2" charset="2"/>
              <a:buChar char="v"/>
            </a:pPr>
            <a:r>
              <a:rPr lang="en-US" sz="3200" dirty="0"/>
              <a:t>Understand the key steps of a research project:</a:t>
            </a:r>
          </a:p>
          <a:p>
            <a:pPr lvl="1" indent="222250">
              <a:buFont typeface="Wingdings" panose="05000000000000000000" pitchFamily="2" charset="2"/>
              <a:buChar char="Ø"/>
            </a:pPr>
            <a:r>
              <a:rPr lang="en-US" sz="3200" dirty="0"/>
              <a:t>formulating research questions,</a:t>
            </a:r>
          </a:p>
          <a:p>
            <a:pPr lvl="1" indent="222250">
              <a:buFont typeface="Wingdings" panose="05000000000000000000" pitchFamily="2" charset="2"/>
              <a:buChar char="Ø"/>
            </a:pPr>
            <a:r>
              <a:rPr lang="en-US" sz="3200" dirty="0" smtClean="0"/>
              <a:t>theory </a:t>
            </a:r>
            <a:r>
              <a:rPr lang="en-US" sz="3200" dirty="0"/>
              <a:t>building,</a:t>
            </a:r>
          </a:p>
          <a:p>
            <a:pPr lvl="1" indent="222250">
              <a:buFont typeface="Wingdings" panose="05000000000000000000" pitchFamily="2" charset="2"/>
              <a:buChar char="Ø"/>
            </a:pPr>
            <a:r>
              <a:rPr lang="en-US" sz="3200" dirty="0"/>
              <a:t>data analysis (using both qualitative and quantitative methods),</a:t>
            </a:r>
          </a:p>
          <a:p>
            <a:pPr lvl="1" indent="222250">
              <a:buFont typeface="Wingdings" panose="05000000000000000000" pitchFamily="2" charset="2"/>
              <a:buChar char="Ø"/>
            </a:pPr>
            <a:r>
              <a:rPr lang="en-US" sz="3200" dirty="0"/>
              <a:t>building evidence,</a:t>
            </a:r>
          </a:p>
          <a:p>
            <a:pPr lvl="1" indent="222250">
              <a:buFont typeface="Wingdings" panose="05000000000000000000" pitchFamily="2" charset="2"/>
              <a:buChar char="Ø"/>
            </a:pPr>
            <a:r>
              <a:rPr lang="en-US" sz="3200" dirty="0" smtClean="0"/>
              <a:t>assessing </a:t>
            </a:r>
            <a:r>
              <a:rPr lang="en-US" sz="3200" dirty="0"/>
              <a:t>validity,</a:t>
            </a:r>
          </a:p>
          <a:p>
            <a:pPr lvl="1" indent="222250">
              <a:buFont typeface="Wingdings" panose="05000000000000000000" pitchFamily="2" charset="2"/>
              <a:buChar char="Ø"/>
            </a:pPr>
            <a:r>
              <a:rPr lang="en-US" sz="3200" dirty="0"/>
              <a:t>publishing.</a:t>
            </a:r>
          </a:p>
          <a:p>
            <a:pPr indent="222250">
              <a:buFont typeface="Courier New" panose="02070309020205020404" pitchFamily="49" charset="0"/>
              <a:buChar char="o"/>
            </a:pP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34807022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298546E1-D9A5-4AD4-8636-420E08D97F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42876"/>
            <a:ext cx="10515600" cy="757238"/>
          </a:xfrm>
        </p:spPr>
        <p:txBody>
          <a:bodyPr/>
          <a:lstStyle/>
          <a:p>
            <a:r>
              <a:rPr lang="en-US" b="1" dirty="0"/>
              <a:t>Course Goals</a:t>
            </a:r>
            <a:endParaRPr lang="ru-RU" b="1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BD12F22A-B93A-4878-A62A-CF893C2F83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034124"/>
            <a:ext cx="10564069" cy="5643563"/>
          </a:xfrm>
        </p:spPr>
        <p:txBody>
          <a:bodyPr>
            <a:normAutofit/>
          </a:bodyPr>
          <a:lstStyle/>
          <a:p>
            <a:pPr indent="303213">
              <a:buFont typeface="Courier New" panose="02070309020205020404" pitchFamily="49" charset="0"/>
              <a:buChar char="o"/>
            </a:pPr>
            <a:r>
              <a:rPr lang="en-US" sz="3200" dirty="0" smtClean="0"/>
              <a:t>Cover </a:t>
            </a:r>
            <a:r>
              <a:rPr lang="en-US" sz="3200" dirty="0"/>
              <a:t>the principal empirical methods applicable to human </a:t>
            </a:r>
            <a:r>
              <a:rPr lang="en-US" sz="3200" dirty="0" smtClean="0"/>
              <a:t>subjects </a:t>
            </a:r>
            <a:r>
              <a:rPr lang="en-US" sz="3200" dirty="0"/>
              <a:t>studies in </a:t>
            </a:r>
            <a:r>
              <a:rPr lang="en-US" sz="3200" dirty="0" smtClean="0"/>
              <a:t>Pure and Applied Mathematics, Mechanics, Robotics, Computational Sciences, Space Engineering and etc.	</a:t>
            </a:r>
          </a:p>
          <a:p>
            <a:pPr lvl="1" indent="303213">
              <a:buFont typeface="Wingdings" panose="05000000000000000000" pitchFamily="2" charset="2"/>
              <a:buChar char="Ø"/>
            </a:pPr>
            <a:r>
              <a:rPr lang="en-US" dirty="0"/>
              <a:t> </a:t>
            </a:r>
            <a:r>
              <a:rPr lang="en-US" dirty="0" smtClean="0"/>
              <a:t>controlled </a:t>
            </a:r>
            <a:r>
              <a:rPr lang="en-US" dirty="0"/>
              <a:t>experiment, case studies, surveys, archival analysis,  action research, ethnographies</a:t>
            </a:r>
            <a:r>
              <a:rPr lang="en-US" dirty="0" smtClean="0"/>
              <a:t>,…</a:t>
            </a:r>
          </a:p>
          <a:p>
            <a:pPr lvl="1" indent="303213">
              <a:buFont typeface="Wingdings" panose="05000000000000000000" pitchFamily="2" charset="2"/>
              <a:buChar char="Ø"/>
            </a:pPr>
            <a:endParaRPr lang="en-US" dirty="0"/>
          </a:p>
          <a:p>
            <a:pPr indent="303213">
              <a:buFont typeface="Courier New" panose="02070309020205020404" pitchFamily="49" charset="0"/>
              <a:buChar char="o"/>
            </a:pPr>
            <a:r>
              <a:rPr lang="en-US" sz="3200" dirty="0" smtClean="0"/>
              <a:t> </a:t>
            </a:r>
            <a:r>
              <a:rPr lang="en-US" sz="3200" dirty="0"/>
              <a:t>Relate these methods to relevant </a:t>
            </a:r>
            <a:r>
              <a:rPr lang="en-US" sz="3200" dirty="0" smtClean="0"/>
              <a:t>meta­‐</a:t>
            </a:r>
            <a:r>
              <a:rPr lang="en-US" sz="3200" dirty="0"/>
              <a:t>theories in the philosophy and sociology of science.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35355951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CD789711-95C4-4E89-82D0-420F9A590A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Is this your research plan?</a:t>
            </a:r>
            <a:endParaRPr lang="ru-RU" b="1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616BB096-3BAC-4872-A893-46E93397708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dirty="0"/>
              <a:t>Step 1: Build a new tool</a:t>
            </a:r>
          </a:p>
          <a:p>
            <a:pPr marL="0" indent="0">
              <a:buNone/>
            </a:pPr>
            <a:r>
              <a:rPr lang="en-US" sz="3600" dirty="0"/>
              <a:t>Step 2: ??</a:t>
            </a:r>
          </a:p>
          <a:p>
            <a:pPr marL="0" indent="0">
              <a:buNone/>
            </a:pPr>
            <a:r>
              <a:rPr lang="en-US" sz="3600" dirty="0"/>
              <a:t>Step 3: Profit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31859769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5BA0F03B-962D-4AA7-A332-FE2C4F7D33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06424"/>
          </a:xfrm>
        </p:spPr>
        <p:txBody>
          <a:bodyPr>
            <a:normAutofit fontScale="90000"/>
          </a:bodyPr>
          <a:lstStyle/>
          <a:p>
            <a:r>
              <a:rPr lang="en-US" dirty="0"/>
              <a:t>Engineering vs. Science</a:t>
            </a:r>
            <a:endParaRPr lang="ru-RU" dirty="0"/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xmlns="" id="{1D32E1B4-0FA9-46A2-9710-CF4944377FC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55484406"/>
              </p:ext>
            </p:extLst>
          </p:nvPr>
        </p:nvGraphicFramePr>
        <p:xfrm>
          <a:off x="857250" y="1096962"/>
          <a:ext cx="10391775" cy="4490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133975">
                  <a:extLst>
                    <a:ext uri="{9D8B030D-6E8A-4147-A177-3AD203B41FA5}">
                      <a16:colId xmlns:a16="http://schemas.microsoft.com/office/drawing/2014/main" xmlns="" val="1456405843"/>
                    </a:ext>
                  </a:extLst>
                </a:gridCol>
                <a:gridCol w="5257800">
                  <a:extLst>
                    <a:ext uri="{9D8B030D-6E8A-4147-A177-3AD203B41FA5}">
                      <a16:colId xmlns:a16="http://schemas.microsoft.com/office/drawing/2014/main" xmlns="" val="63160247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➜ Traditional View: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48702918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 </a:t>
                      </a:r>
                      <a:r>
                        <a:rPr lang="en-US" b="1" dirty="0"/>
                        <a:t>Scientists…</a:t>
                      </a:r>
                    </a:p>
                    <a:p>
                      <a:r>
                        <a:rPr lang="en-US" dirty="0"/>
                        <a:t>Create knowledge</a:t>
                      </a:r>
                    </a:p>
                    <a:p>
                      <a:r>
                        <a:rPr lang="en-US" dirty="0"/>
                        <a:t>Study the world as it is</a:t>
                      </a:r>
                    </a:p>
                    <a:p>
                      <a:r>
                        <a:rPr lang="en-US" dirty="0"/>
                        <a:t>Are trained in scientific method</a:t>
                      </a:r>
                    </a:p>
                    <a:p>
                      <a:r>
                        <a:rPr lang="en-US" dirty="0"/>
                        <a:t>Use explicit knowledge</a:t>
                      </a:r>
                    </a:p>
                    <a:p>
                      <a:r>
                        <a:rPr lang="en-US" dirty="0"/>
                        <a:t>Are thinkers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dirty="0"/>
                        <a:t>Engineers…</a:t>
                      </a:r>
                    </a:p>
                    <a:p>
                      <a:r>
                        <a:rPr lang="en-US" dirty="0"/>
                        <a:t>Apply that knowledge</a:t>
                      </a:r>
                    </a:p>
                    <a:p>
                      <a:r>
                        <a:rPr lang="en-US" dirty="0"/>
                        <a:t>Seek to change the world</a:t>
                      </a:r>
                    </a:p>
                    <a:p>
                      <a:r>
                        <a:rPr lang="en-US" dirty="0"/>
                        <a:t>Are  trained in engineering design</a:t>
                      </a:r>
                    </a:p>
                    <a:p>
                      <a:r>
                        <a:rPr lang="en-US" dirty="0"/>
                        <a:t>Use </a:t>
                      </a:r>
                      <a:r>
                        <a:rPr lang="en-US" dirty="0" smtClean="0"/>
                        <a:t>implicit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knowledge</a:t>
                      </a:r>
                      <a:endParaRPr lang="en-US" dirty="0"/>
                    </a:p>
                    <a:p>
                      <a:r>
                        <a:rPr lang="en-US" dirty="0"/>
                        <a:t>Are doers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79560939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➜ More realistic View</a:t>
                      </a:r>
                      <a:endParaRPr lang="ru-RU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55675851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/>
                        <a:t>Scientists…</a:t>
                      </a:r>
                    </a:p>
                    <a:p>
                      <a:r>
                        <a:rPr lang="en-US" dirty="0"/>
                        <a:t>Create knowledge</a:t>
                      </a:r>
                    </a:p>
                    <a:p>
                      <a:r>
                        <a:rPr lang="en-US" dirty="0"/>
                        <a:t>Are problem-</a:t>
                      </a:r>
                      <a:r>
                        <a:rPr lang="en-US" dirty="0" smtClean="0"/>
                        <a:t>­driven</a:t>
                      </a:r>
                      <a:endParaRPr lang="en-US" dirty="0"/>
                    </a:p>
                    <a:p>
                      <a:r>
                        <a:rPr lang="en-US" dirty="0"/>
                        <a:t>Seek to understand and explain</a:t>
                      </a:r>
                    </a:p>
                    <a:p>
                      <a:r>
                        <a:rPr lang="en-US" dirty="0"/>
                        <a:t>Design experiments to test theories</a:t>
                      </a:r>
                    </a:p>
                    <a:p>
                      <a:r>
                        <a:rPr lang="en-US" dirty="0"/>
                        <a:t>Prefer abstract knowledge</a:t>
                      </a:r>
                    </a:p>
                    <a:p>
                      <a:r>
                        <a:rPr lang="en-US" dirty="0"/>
                        <a:t>But rely on </a:t>
                      </a:r>
                      <a:r>
                        <a:rPr lang="en-US" dirty="0" smtClean="0"/>
                        <a:t>implicit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knowledge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dirty="0"/>
                        <a:t>Engineers…</a:t>
                      </a:r>
                    </a:p>
                    <a:p>
                      <a:r>
                        <a:rPr lang="en-US" dirty="0"/>
                        <a:t>Create knowledge</a:t>
                      </a:r>
                    </a:p>
                    <a:p>
                      <a:r>
                        <a:rPr lang="en-US" dirty="0"/>
                        <a:t>Are problem-</a:t>
                      </a:r>
                      <a:r>
                        <a:rPr lang="en-US" dirty="0" smtClean="0"/>
                        <a:t>­driven</a:t>
                      </a:r>
                      <a:endParaRPr lang="en-US" dirty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Seek to understand and explain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Design devices to test theories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Prefer contingent knowledge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But rely on </a:t>
                      </a:r>
                      <a:r>
                        <a:rPr lang="en-US" dirty="0" smtClean="0"/>
                        <a:t>implicit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knowledge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593033914"/>
                  </a:ext>
                </a:extLst>
              </a:tr>
            </a:tbl>
          </a:graphicData>
        </a:graphic>
      </p:graphicFrame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xmlns="" id="{1EB5EBB5-F6E9-42A8-AD16-9BB45543DC78}"/>
              </a:ext>
            </a:extLst>
          </p:cNvPr>
          <p:cNvSpPr/>
          <p:nvPr/>
        </p:nvSpPr>
        <p:spPr>
          <a:xfrm>
            <a:off x="3019425" y="5846713"/>
            <a:ext cx="6096000" cy="46166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2400" b="1" dirty="0" err="1"/>
              <a:t>Both</a:t>
            </a:r>
            <a:r>
              <a:rPr lang="en-US" sz="2400" b="1" dirty="0"/>
              <a:t> </a:t>
            </a:r>
            <a:r>
              <a:rPr lang="ru-RU" sz="2400" b="1" dirty="0" err="1"/>
              <a:t>involve</a:t>
            </a:r>
            <a:r>
              <a:rPr lang="en-US" sz="2400" b="1" dirty="0"/>
              <a:t> </a:t>
            </a:r>
            <a:r>
              <a:rPr lang="ru-RU" sz="2400" b="1" dirty="0"/>
              <a:t>a</a:t>
            </a:r>
            <a:r>
              <a:rPr lang="en-US" sz="2400" b="1" dirty="0"/>
              <a:t> </a:t>
            </a:r>
            <a:r>
              <a:rPr lang="ru-RU" sz="2400" b="1" dirty="0" err="1"/>
              <a:t>mix</a:t>
            </a:r>
            <a:r>
              <a:rPr lang="en-US" sz="2400" b="1" dirty="0"/>
              <a:t> </a:t>
            </a:r>
            <a:r>
              <a:rPr lang="ru-RU" sz="2400" b="1" dirty="0" err="1"/>
              <a:t>of</a:t>
            </a:r>
            <a:r>
              <a:rPr lang="en-US" sz="2400" b="1" dirty="0"/>
              <a:t> </a:t>
            </a:r>
            <a:r>
              <a:rPr lang="ru-RU" sz="2400" b="1" dirty="0" err="1"/>
              <a:t>design</a:t>
            </a:r>
            <a:r>
              <a:rPr lang="en-US" sz="2400" b="1" dirty="0"/>
              <a:t> </a:t>
            </a:r>
            <a:r>
              <a:rPr lang="ru-RU" sz="2400" b="1" dirty="0" err="1"/>
              <a:t>and</a:t>
            </a:r>
            <a:r>
              <a:rPr lang="en-US" sz="2400" b="1" dirty="0"/>
              <a:t> </a:t>
            </a:r>
            <a:r>
              <a:rPr lang="ru-RU" sz="2400" b="1" dirty="0" err="1"/>
              <a:t>discovery</a:t>
            </a:r>
            <a:endParaRPr lang="ru-RU" sz="2400" b="1" dirty="0"/>
          </a:p>
        </p:txBody>
      </p:sp>
    </p:spTree>
    <p:extLst>
      <p:ext uri="{BB962C8B-B14F-4D97-AF65-F5344CB8AC3E}">
        <p14:creationId xmlns:p14="http://schemas.microsoft.com/office/powerpoint/2010/main" val="27921788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6B4C3EE1-7641-4550-84A5-C572179130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14313"/>
            <a:ext cx="10515600" cy="1157287"/>
          </a:xfrm>
        </p:spPr>
        <p:txBody>
          <a:bodyPr/>
          <a:lstStyle/>
          <a:p>
            <a:r>
              <a:rPr lang="en-US" dirty="0"/>
              <a:t>Scientific Method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B958F290-55E3-4A25-B217-CAA1FBF77C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1289050"/>
          </a:xfrm>
        </p:spPr>
        <p:txBody>
          <a:bodyPr>
            <a:noAutofit/>
          </a:bodyPr>
          <a:lstStyle/>
          <a:p>
            <a:r>
              <a:rPr lang="en-US" sz="2400" dirty="0"/>
              <a:t>➜ No </a:t>
            </a:r>
            <a:r>
              <a:rPr lang="en-US" sz="2400" dirty="0" smtClean="0"/>
              <a:t>single </a:t>
            </a:r>
            <a:r>
              <a:rPr lang="en-US" sz="2400" dirty="0"/>
              <a:t>“official” scientific method</a:t>
            </a:r>
          </a:p>
          <a:p>
            <a:r>
              <a:rPr lang="en-US" sz="2400" dirty="0"/>
              <a:t>➜ Somehow, scientists are supposed to do this:</a:t>
            </a:r>
            <a:endParaRPr lang="ru-RU" sz="2400" dirty="0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0D316446-DF48-48B0-B261-45DC55495D5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57438" y="2795393"/>
            <a:ext cx="7055669" cy="35768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00195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E088A325-3C4B-4C76-A90B-105D0FA4103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en-US" sz="8000" dirty="0"/>
          </a:p>
          <a:p>
            <a:pPr marL="0" indent="0" algn="ctr">
              <a:buNone/>
            </a:pPr>
            <a:r>
              <a:rPr lang="en-US" sz="8000" dirty="0"/>
              <a:t>Observe!</a:t>
            </a:r>
            <a:endParaRPr lang="ru-RU" sz="8000" dirty="0"/>
          </a:p>
        </p:txBody>
      </p:sp>
    </p:spTree>
    <p:extLst>
      <p:ext uri="{BB962C8B-B14F-4D97-AF65-F5344CB8AC3E}">
        <p14:creationId xmlns:p14="http://schemas.microsoft.com/office/powerpoint/2010/main" val="15534906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BFF9F39F-3C6B-4007-9216-C21EB0666B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Scientific Inquiry</a:t>
            </a:r>
            <a:endParaRPr lang="ru-RU" b="1" dirty="0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6F53275D-49E4-493F-BA0A-834F503C2DC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80837" y="1530890"/>
            <a:ext cx="6630325" cy="51061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65843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958</TotalTime>
  <Words>1177</Words>
  <Application>Microsoft Office PowerPoint</Application>
  <PresentationFormat>Широкоэкранный</PresentationFormat>
  <Paragraphs>228</Paragraphs>
  <Slides>22</Slides>
  <Notes>6</Notes>
  <HiddenSlides>1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22</vt:i4>
      </vt:variant>
    </vt:vector>
  </HeadingPairs>
  <TitlesOfParts>
    <vt:vector size="29" baseType="lpstr">
      <vt:lpstr>Arial</vt:lpstr>
      <vt:lpstr>Calibri</vt:lpstr>
      <vt:lpstr>Calibri Light</vt:lpstr>
      <vt:lpstr>Courier New</vt:lpstr>
      <vt:lpstr>Segoe Print</vt:lpstr>
      <vt:lpstr>Wingdings</vt:lpstr>
      <vt:lpstr>Тема Office</vt:lpstr>
      <vt:lpstr>Al-Farabi KAZAKH NATIONAL UNIVERSITY  Organization and planning of scientific research Lecture #4  Scientific methods  </vt:lpstr>
      <vt:lpstr>Vocabulary</vt:lpstr>
      <vt:lpstr>Course Goals</vt:lpstr>
      <vt:lpstr>Course Goals</vt:lpstr>
      <vt:lpstr>Is this your research plan?</vt:lpstr>
      <vt:lpstr>Engineering vs. Science</vt:lpstr>
      <vt:lpstr>Scientific Method</vt:lpstr>
      <vt:lpstr>Презентация PowerPoint</vt:lpstr>
      <vt:lpstr>Scientific Inquiry</vt:lpstr>
      <vt:lpstr>Some Characteristics of Science</vt:lpstr>
      <vt:lpstr>All Methods are flawed</vt:lpstr>
      <vt:lpstr>Strategies to overcome weaknesses</vt:lpstr>
      <vt:lpstr>What is a research contribution?</vt:lpstr>
      <vt:lpstr>Meet Stuart Dent</vt:lpstr>
      <vt:lpstr>Stu’s evaluation plan</vt:lpstr>
      <vt:lpstr>Презентация PowerPoint</vt:lpstr>
      <vt:lpstr>Презентация PowerPoint</vt:lpstr>
      <vt:lpstr>Some Definitions</vt:lpstr>
      <vt:lpstr>A simpler definition</vt:lpstr>
      <vt:lpstr>Stu’s Theory 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Бектемесов Аманжол</dc:creator>
  <cp:lastModifiedBy>Жоламан</cp:lastModifiedBy>
  <cp:revision>41</cp:revision>
  <dcterms:created xsi:type="dcterms:W3CDTF">2017-09-13T06:25:58Z</dcterms:created>
  <dcterms:modified xsi:type="dcterms:W3CDTF">2025-11-11T04:50:50Z</dcterms:modified>
</cp:coreProperties>
</file>